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56" r:id="rId4"/>
    <p:sldId id="263" r:id="rId5"/>
    <p:sldId id="258" r:id="rId6"/>
    <p:sldId id="262" r:id="rId7"/>
  </p:sldIdLst>
  <p:sldSz cx="9144000" cy="6858000" type="screen4x3"/>
  <p:notesSz cx="6858000" cy="9144000"/>
  <p:custShowLst>
    <p:custShow name="Custom Show 1" id="0">
      <p:sldLst>
        <p:sld r:id="rId2"/>
        <p:sld r:id="rId3"/>
      </p:sldLst>
    </p:custShow>
  </p:custShow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>
      <p:cViewPr varScale="1">
        <p:scale>
          <a:sx n="75" d="100"/>
          <a:sy n="75" d="100"/>
        </p:scale>
        <p:origin x="6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Incidents</c:v>
                </c:pt>
              </c:strCache>
            </c:strRef>
          </c:tx>
          <c:spPr>
            <a:ln w="25400" cap="flat" cmpd="sng" algn="ctr">
              <a:noFill/>
              <a:prstDash val="sysDot"/>
              <a:round/>
            </a:ln>
            <a:effectLst/>
          </c:spPr>
          <c:marker>
            <c:symbol val="circle"/>
            <c:size val="8"/>
            <c:spPr>
              <a:gradFill rotWithShape="1">
                <a:gsLst>
                  <a:gs pos="0">
                    <a:schemeClr val="accent1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1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1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/>
            </c:spPr>
          </c:marker>
          <c:xVal>
            <c:numRef>
              <c:f>Sheet1!$A$2:$A$8</c:f>
              <c:numCache>
                <c:formatCode>0.0</c:formatCode>
                <c:ptCount val="7"/>
                <c:pt idx="0">
                  <c:v>19.5</c:v>
                </c:pt>
                <c:pt idx="1">
                  <c:v>13</c:v>
                </c:pt>
                <c:pt idx="2">
                  <c:v>17.2</c:v>
                </c:pt>
                <c:pt idx="3">
                  <c:v>18</c:v>
                </c:pt>
                <c:pt idx="4">
                  <c:v>11.7</c:v>
                </c:pt>
                <c:pt idx="5">
                  <c:v>18.5</c:v>
                </c:pt>
                <c:pt idx="6">
                  <c:v>14.4</c:v>
                </c:pt>
              </c:numCache>
            </c:numRef>
          </c:xVal>
          <c:yVal>
            <c:numRef>
              <c:f>Sheet1!$B$2:$B$8</c:f>
              <c:numCache>
                <c:formatCode>General</c:formatCode>
                <c:ptCount val="7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2</c:v>
                </c:pt>
                <c:pt idx="5">
                  <c:v>2</c:v>
                </c:pt>
                <c:pt idx="6">
                  <c:v>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515909648"/>
        <c:axId val="-515919984"/>
      </c:scatterChart>
      <c:valAx>
        <c:axId val="-515909648"/>
        <c:scaling>
          <c:orientation val="minMax"/>
          <c:max val="22"/>
          <c:min val="10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600" dirty="0" smtClean="0"/>
                  <a:t>Θερμοκρασία</a:t>
                </a:r>
                <a:r>
                  <a:rPr lang="en-GB" sz="1600" dirty="0" smtClean="0"/>
                  <a:t> (</a:t>
                </a:r>
                <a:r>
                  <a:rPr lang="en-GB" sz="1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º</a:t>
                </a:r>
                <a:r>
                  <a:rPr lang="en-GB" sz="1600" dirty="0" smtClean="0"/>
                  <a:t>C)</a:t>
                </a:r>
                <a:endParaRPr lang="en-GB" sz="1600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dk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 w="9525" cap="rnd">
            <a:solidFill>
              <a:schemeClr val="dk1">
                <a:lumMod val="20000"/>
                <a:lumOff val="8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515919984"/>
        <c:crosses val="autoZero"/>
        <c:crossBetween val="midCat"/>
        <c:majorUnit val="2"/>
      </c:valAx>
      <c:valAx>
        <c:axId val="-5159199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600" b="0" i="0" u="none" strike="noStrike" baseline="0" dirty="0" smtClean="0">
                    <a:effectLst/>
                  </a:rPr>
                  <a:t>Αριθμός Αστοχιών</a:t>
                </a:r>
                <a:endParaRPr lang="en-GB" sz="1600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dk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rnd">
            <a:solidFill>
              <a:schemeClr val="dk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515909648"/>
        <c:crosses val="autoZero"/>
        <c:crossBetween val="midCat"/>
        <c:majorUnit val="1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>
                <a:alpha val="0"/>
              </a:schemeClr>
            </a:gs>
          </a:gsLst>
          <a:lin ang="5400000" scaled="0"/>
        </a:gradFill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55047104619169"/>
          <c:y val="3.5914010816902757E-2"/>
          <c:w val="0.85701548176043207"/>
          <c:h val="0.79703231511778672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Incidents</c:v>
                </c:pt>
              </c:strCache>
            </c:strRef>
          </c:tx>
          <c:spPr>
            <a:ln w="25400" cap="flat" cmpd="sng" algn="ctr">
              <a:noFill/>
              <a:prstDash val="sysDot"/>
              <a:round/>
            </a:ln>
            <a:effectLst/>
          </c:spPr>
          <c:marker>
            <c:symbol val="circle"/>
            <c:size val="8"/>
            <c:spPr>
              <a:gradFill rotWithShape="1">
                <a:gsLst>
                  <a:gs pos="0">
                    <a:schemeClr val="accent1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1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1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/>
            </c:spPr>
          </c:marker>
          <c:xVal>
            <c:numRef>
              <c:f>Sheet1!$A$2:$A$24</c:f>
              <c:numCache>
                <c:formatCode>0.0</c:formatCode>
                <c:ptCount val="23"/>
                <c:pt idx="0">
                  <c:v>18.899999999999999</c:v>
                </c:pt>
                <c:pt idx="1">
                  <c:v>19.5</c:v>
                </c:pt>
                <c:pt idx="2">
                  <c:v>20.6</c:v>
                </c:pt>
                <c:pt idx="3">
                  <c:v>20</c:v>
                </c:pt>
                <c:pt idx="4">
                  <c:v>19.399999999999999</c:v>
                </c:pt>
                <c:pt idx="5">
                  <c:v>22.2</c:v>
                </c:pt>
                <c:pt idx="6">
                  <c:v>22.8</c:v>
                </c:pt>
                <c:pt idx="7" formatCode="General">
                  <c:v>21.1</c:v>
                </c:pt>
                <c:pt idx="8" formatCode="General">
                  <c:v>13</c:v>
                </c:pt>
                <c:pt idx="9" formatCode="General">
                  <c:v>17.2</c:v>
                </c:pt>
                <c:pt idx="10" formatCode="General">
                  <c:v>18</c:v>
                </c:pt>
                <c:pt idx="11" formatCode="General">
                  <c:v>25.6</c:v>
                </c:pt>
                <c:pt idx="12" formatCode="General">
                  <c:v>19.399999999999999</c:v>
                </c:pt>
                <c:pt idx="13" formatCode="General">
                  <c:v>11.7</c:v>
                </c:pt>
                <c:pt idx="14" formatCode="General">
                  <c:v>19.399999999999999</c:v>
                </c:pt>
                <c:pt idx="15" formatCode="General">
                  <c:v>23.9</c:v>
                </c:pt>
                <c:pt idx="16" formatCode="General">
                  <c:v>21.1</c:v>
                </c:pt>
                <c:pt idx="17" formatCode="General">
                  <c:v>27.2</c:v>
                </c:pt>
                <c:pt idx="18" formatCode="General">
                  <c:v>24.4</c:v>
                </c:pt>
                <c:pt idx="19" formatCode="General">
                  <c:v>26.1</c:v>
                </c:pt>
                <c:pt idx="20" formatCode="General">
                  <c:v>18.5</c:v>
                </c:pt>
                <c:pt idx="21" formatCode="General">
                  <c:v>24.4</c:v>
                </c:pt>
                <c:pt idx="22" formatCode="General">
                  <c:v>14.4</c:v>
                </c:pt>
              </c:numCache>
            </c:numRef>
          </c:xVal>
          <c:yVal>
            <c:numRef>
              <c:f>Sheet1!$B$2:$B$24</c:f>
              <c:numCache>
                <c:formatCode>General</c:formatCode>
                <c:ptCount val="23"/>
                <c:pt idx="0">
                  <c:v>0</c:v>
                </c:pt>
                <c:pt idx="1">
                  <c:v>1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0</c:v>
                </c:pt>
                <c:pt idx="12">
                  <c:v>0</c:v>
                </c:pt>
                <c:pt idx="13">
                  <c:v>2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2</c:v>
                </c:pt>
                <c:pt idx="21">
                  <c:v>0</c:v>
                </c:pt>
                <c:pt idx="22">
                  <c:v>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515909104"/>
        <c:axId val="-515910192"/>
      </c:scatterChart>
      <c:valAx>
        <c:axId val="-515909104"/>
        <c:scaling>
          <c:orientation val="minMax"/>
          <c:max val="30"/>
          <c:min val="10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600" b="0" i="0" u="none" strike="noStrike" baseline="0" dirty="0" smtClean="0">
                    <a:effectLst/>
                  </a:rPr>
                  <a:t>Θερμοκρασία</a:t>
                </a:r>
                <a:r>
                  <a:rPr lang="en-GB" sz="1600" b="0" i="0" u="none" strike="noStrike" baseline="0" dirty="0" smtClean="0">
                    <a:effectLst/>
                  </a:rPr>
                  <a:t> </a:t>
                </a:r>
                <a:r>
                  <a:rPr lang="en-GB" sz="1600" dirty="0" smtClean="0"/>
                  <a:t>(</a:t>
                </a:r>
                <a:r>
                  <a:rPr lang="en-GB" sz="1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º</a:t>
                </a:r>
                <a:r>
                  <a:rPr lang="en-GB" sz="1600" dirty="0" smtClean="0"/>
                  <a:t>C)</a:t>
                </a:r>
                <a:endParaRPr lang="en-GB" sz="1600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dk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 w="9525" cap="rnd">
            <a:solidFill>
              <a:schemeClr val="dk1">
                <a:lumMod val="20000"/>
                <a:lumOff val="8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515910192"/>
        <c:crosses val="autoZero"/>
        <c:crossBetween val="midCat"/>
        <c:majorUnit val="2"/>
      </c:valAx>
      <c:valAx>
        <c:axId val="-515910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600" b="0" i="0" u="none" strike="noStrike" kern="1200" baseline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600" b="0" i="0" baseline="0" dirty="0" smtClean="0">
                    <a:effectLst/>
                  </a:rPr>
                  <a:t>Αριθμός Αστοχιών</a:t>
                </a:r>
                <a:endParaRPr lang="en-GB" sz="1600" dirty="0" smtClean="0">
                  <a:effectLst/>
                </a:endParaRPr>
              </a:p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600">
                    <a:solidFill>
                      <a:prstClr val="black">
                        <a:lumMod val="65000"/>
                        <a:lumOff val="35000"/>
                      </a:prstClr>
                    </a:solidFill>
                  </a:defRPr>
                </a:pPr>
                <a:endParaRPr lang="en-GB" sz="1600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600" b="0" i="0" u="none" strike="noStrike" kern="120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rnd">
            <a:solidFill>
              <a:schemeClr val="dk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515909104"/>
        <c:crosses val="autoZero"/>
        <c:crossBetween val="midCat"/>
        <c:majorUnit val="1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>
                <a:alpha val="0"/>
              </a:schemeClr>
            </a:gs>
          </a:gsLst>
          <a:lin ang="5400000" scaled="0"/>
        </a:gradFill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6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rnd">
        <a:solidFill>
          <a:schemeClr val="dk1">
            <a:lumMod val="20000"/>
            <a:lumOff val="80000"/>
          </a:schemeClr>
        </a:solidFill>
        <a:round/>
      </a:ln>
    </cs:spPr>
    <cs:defRPr sz="1197" kern="120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/>
    <cs:effectRef idx="1"/>
    <cs:fontRef idx="minor">
      <a:schemeClr val="dk1"/>
    </cs:fontRef>
    <cs:spPr>
      <a:ln w="9525" cap="flat" cmpd="sng" algn="ctr">
        <a:solidFill>
          <a:schemeClr val="phClr">
            <a:alpha val="70000"/>
          </a:schemeClr>
        </a:solidFill>
        <a:prstDash val="sysDot"/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rnd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rnd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rnd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rnd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rnd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rnd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0" baseline="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>
              <a:alpha val="0"/>
            </a:schemeClr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rnd">
        <a:solidFill>
          <a:schemeClr val="dk1">
            <a:lumMod val="20000"/>
            <a:lumOff val="80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 cap="rnd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rnd">
        <a:solidFill>
          <a:schemeClr val="dk1">
            <a:lumMod val="25000"/>
            <a:lumOff val="75000"/>
          </a:schemeClr>
        </a:solidFill>
        <a:round/>
      </a:ln>
    </cs:spPr>
    <cs:defRPr sz="1197" kern="1200" spc="0" baseline="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46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rnd">
        <a:solidFill>
          <a:schemeClr val="dk1">
            <a:lumMod val="20000"/>
            <a:lumOff val="80000"/>
          </a:schemeClr>
        </a:solidFill>
        <a:round/>
      </a:ln>
    </cs:spPr>
    <cs:defRPr sz="1197" kern="120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/>
    <cs:effectRef idx="1"/>
    <cs:fontRef idx="minor">
      <a:schemeClr val="dk1"/>
    </cs:fontRef>
    <cs:spPr>
      <a:ln w="9525" cap="flat" cmpd="sng" algn="ctr">
        <a:solidFill>
          <a:schemeClr val="phClr">
            <a:alpha val="70000"/>
          </a:schemeClr>
        </a:solidFill>
        <a:prstDash val="sysDot"/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rnd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rnd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rnd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rnd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rnd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rnd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0" baseline="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>
              <a:alpha val="0"/>
            </a:schemeClr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rnd">
        <a:solidFill>
          <a:schemeClr val="dk1">
            <a:lumMod val="20000"/>
            <a:lumOff val="80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 cap="rnd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rnd">
        <a:solidFill>
          <a:schemeClr val="dk1">
            <a:lumMod val="25000"/>
            <a:lumOff val="75000"/>
          </a:schemeClr>
        </a:solidFill>
        <a:round/>
      </a:ln>
    </cs:spPr>
    <cs:defRPr sz="1197" kern="1200" spc="0" baseline="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DEB32F-AD7F-464D-B994-4418AFDB403D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3B11B11-A171-467A-AD9C-77072DCF5EFF}">
      <dgm:prSet phldrT="[Text]"/>
      <dgm:spPr/>
      <dgm:t>
        <a:bodyPr/>
        <a:lstStyle/>
        <a:p>
          <a:r>
            <a:rPr lang="el-GR" dirty="0" smtClean="0"/>
            <a:t>Η Απόφαση</a:t>
          </a:r>
          <a:endParaRPr lang="en-GB" dirty="0"/>
        </a:p>
      </dgm:t>
    </dgm:pt>
    <dgm:pt modelId="{66FD6611-D9B9-48F0-9849-6A160007887C}" type="parTrans" cxnId="{2AC452CB-4557-4908-849B-984AB4F6F3C2}">
      <dgm:prSet/>
      <dgm:spPr/>
      <dgm:t>
        <a:bodyPr/>
        <a:lstStyle/>
        <a:p>
          <a:endParaRPr lang="en-GB"/>
        </a:p>
      </dgm:t>
    </dgm:pt>
    <dgm:pt modelId="{B94D1B83-CEB8-4973-89D0-90E4170FDDC7}" type="sibTrans" cxnId="{2AC452CB-4557-4908-849B-984AB4F6F3C2}">
      <dgm:prSet/>
      <dgm:spPr/>
      <dgm:t>
        <a:bodyPr/>
        <a:lstStyle/>
        <a:p>
          <a:endParaRPr lang="en-GB"/>
        </a:p>
      </dgm:t>
    </dgm:pt>
    <dgm:pt modelId="{DB7E6589-BA35-4A41-9817-9B611CB88167}">
      <dgm:prSet phldrT="[Text]"/>
      <dgm:spPr/>
      <dgm:t>
        <a:bodyPr/>
        <a:lstStyle/>
        <a:p>
          <a:r>
            <a:rPr lang="el-GR" dirty="0" smtClean="0"/>
            <a:t>Εκτόξευση ή ακύρωση σήμερα που ο καιρός είναι ψυχρός (κάτω από 0</a:t>
          </a:r>
          <a:r>
            <a:rPr lang="en-GB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º</a:t>
          </a:r>
          <a:r>
            <a:rPr lang="el-GR" dirty="0" smtClean="0"/>
            <a:t>C); </a:t>
          </a:r>
          <a:endParaRPr lang="en-GB" dirty="0"/>
        </a:p>
      </dgm:t>
    </dgm:pt>
    <dgm:pt modelId="{3A069E07-0786-49D5-82FC-8898E980B415}" type="parTrans" cxnId="{05C0751F-5729-4246-8C8A-4FB4CCD92E6D}">
      <dgm:prSet/>
      <dgm:spPr/>
      <dgm:t>
        <a:bodyPr/>
        <a:lstStyle/>
        <a:p>
          <a:endParaRPr lang="en-GB"/>
        </a:p>
      </dgm:t>
    </dgm:pt>
    <dgm:pt modelId="{92729953-BC15-4085-A3EE-2B88A4213953}" type="sibTrans" cxnId="{05C0751F-5729-4246-8C8A-4FB4CCD92E6D}">
      <dgm:prSet/>
      <dgm:spPr/>
      <dgm:t>
        <a:bodyPr/>
        <a:lstStyle/>
        <a:p>
          <a:endParaRPr lang="en-GB"/>
        </a:p>
      </dgm:t>
    </dgm:pt>
    <dgm:pt modelId="{0C564B9F-166A-4265-BEDD-CE42B1C962AF}">
      <dgm:prSet phldrT="[Text]"/>
      <dgm:spPr/>
      <dgm:t>
        <a:bodyPr/>
        <a:lstStyle/>
        <a:p>
          <a:r>
            <a:rPr lang="el-GR" dirty="0" smtClean="0"/>
            <a:t>Το Ερώτημα</a:t>
          </a:r>
          <a:endParaRPr lang="en-GB" dirty="0"/>
        </a:p>
      </dgm:t>
    </dgm:pt>
    <dgm:pt modelId="{933CFE73-0B91-4875-BC6B-917DF8D82D22}" type="parTrans" cxnId="{A7D0EECF-98AC-44EF-BCA3-7E9822272C87}">
      <dgm:prSet/>
      <dgm:spPr/>
      <dgm:t>
        <a:bodyPr/>
        <a:lstStyle/>
        <a:p>
          <a:endParaRPr lang="en-GB"/>
        </a:p>
      </dgm:t>
    </dgm:pt>
    <dgm:pt modelId="{F195D635-FA78-4FF6-970E-933B1ED5E023}" type="sibTrans" cxnId="{A7D0EECF-98AC-44EF-BCA3-7E9822272C87}">
      <dgm:prSet/>
      <dgm:spPr/>
      <dgm:t>
        <a:bodyPr/>
        <a:lstStyle/>
        <a:p>
          <a:endParaRPr lang="en-GB"/>
        </a:p>
      </dgm:t>
    </dgm:pt>
    <dgm:pt modelId="{F66866A2-6951-4297-9945-EC36F0163547}">
      <dgm:prSet phldrT="[Text]"/>
      <dgm:spPr/>
      <dgm:t>
        <a:bodyPr/>
        <a:lstStyle/>
        <a:p>
          <a:r>
            <a:rPr lang="el-GR" dirty="0" smtClean="0"/>
            <a:t>Επηρεάζει η θερμοκρασία περιβάλλοντος τις αστοχίες των </a:t>
          </a:r>
          <a:r>
            <a:rPr lang="el-GR" dirty="0" err="1" smtClean="0"/>
            <a:t>δακτυλί</a:t>
          </a:r>
          <a:r>
            <a:rPr lang="el-GR" dirty="0" smtClean="0"/>
            <a:t>-ων;</a:t>
          </a:r>
          <a:endParaRPr lang="en-GB" dirty="0"/>
        </a:p>
      </dgm:t>
    </dgm:pt>
    <dgm:pt modelId="{CCE08D19-4EE9-414C-A0F6-43FABFD4DBFC}" type="parTrans" cxnId="{6281F18C-8801-4727-BD39-A99F8639EF8C}">
      <dgm:prSet/>
      <dgm:spPr/>
      <dgm:t>
        <a:bodyPr/>
        <a:lstStyle/>
        <a:p>
          <a:endParaRPr lang="en-GB"/>
        </a:p>
      </dgm:t>
    </dgm:pt>
    <dgm:pt modelId="{5E0332E8-CC15-4A40-8FD5-E77A2CB3F9F7}" type="sibTrans" cxnId="{6281F18C-8801-4727-BD39-A99F8639EF8C}">
      <dgm:prSet/>
      <dgm:spPr/>
      <dgm:t>
        <a:bodyPr/>
        <a:lstStyle/>
        <a:p>
          <a:endParaRPr lang="en-GB"/>
        </a:p>
      </dgm:t>
    </dgm:pt>
    <dgm:pt modelId="{87B468F7-DE51-4D62-9396-3BB4DEF669C9}">
      <dgm:prSet phldrT="[Text]"/>
      <dgm:spPr/>
      <dgm:t>
        <a:bodyPr/>
        <a:lstStyle/>
        <a:p>
          <a:r>
            <a:rPr lang="el-GR" dirty="0" smtClean="0"/>
            <a:t>Τα Δεδομένα</a:t>
          </a:r>
          <a:endParaRPr lang="en-GB" dirty="0"/>
        </a:p>
      </dgm:t>
    </dgm:pt>
    <dgm:pt modelId="{470934B1-6B9A-4FF8-A237-BD214B3C28EA}" type="parTrans" cxnId="{53C50738-B7BB-422F-A89B-9750235BF943}">
      <dgm:prSet/>
      <dgm:spPr/>
      <dgm:t>
        <a:bodyPr/>
        <a:lstStyle/>
        <a:p>
          <a:endParaRPr lang="en-GB"/>
        </a:p>
      </dgm:t>
    </dgm:pt>
    <dgm:pt modelId="{3AFC5F0E-A732-45EF-B0CF-0A136F75068D}" type="sibTrans" cxnId="{53C50738-B7BB-422F-A89B-9750235BF943}">
      <dgm:prSet/>
      <dgm:spPr/>
      <dgm:t>
        <a:bodyPr/>
        <a:lstStyle/>
        <a:p>
          <a:endParaRPr lang="en-GB"/>
        </a:p>
      </dgm:t>
    </dgm:pt>
    <dgm:pt modelId="{83F29691-8B3F-4A1D-A15F-281DE6BE270E}">
      <dgm:prSet phldrT="[Text]"/>
      <dgm:spPr/>
      <dgm:t>
        <a:bodyPr/>
        <a:lstStyle/>
        <a:p>
          <a:r>
            <a:rPr lang="el-GR" dirty="0" smtClean="0"/>
            <a:t>Αριθμός αστοχιών σε προηγούμενες δοκιμές και θερμοκρασία περιβάλλοντος</a:t>
          </a:r>
          <a:endParaRPr lang="en-GB" dirty="0"/>
        </a:p>
      </dgm:t>
    </dgm:pt>
    <dgm:pt modelId="{D368E335-8234-4255-8770-8AD16E7DED03}" type="parTrans" cxnId="{E1EC14A8-37E3-4D91-ABA0-BD9EDABA362F}">
      <dgm:prSet/>
      <dgm:spPr/>
      <dgm:t>
        <a:bodyPr/>
        <a:lstStyle/>
        <a:p>
          <a:endParaRPr lang="en-GB"/>
        </a:p>
      </dgm:t>
    </dgm:pt>
    <dgm:pt modelId="{5FE7CAEC-0773-4614-BE70-69E1EE05F635}" type="sibTrans" cxnId="{E1EC14A8-37E3-4D91-ABA0-BD9EDABA362F}">
      <dgm:prSet/>
      <dgm:spPr/>
      <dgm:t>
        <a:bodyPr/>
        <a:lstStyle/>
        <a:p>
          <a:endParaRPr lang="en-GB"/>
        </a:p>
      </dgm:t>
    </dgm:pt>
    <dgm:pt modelId="{EA653AC1-DF1E-482D-A341-F1CDB659B95B}">
      <dgm:prSet phldrT="[Text]"/>
      <dgm:spPr/>
      <dgm:t>
        <a:bodyPr/>
        <a:lstStyle/>
        <a:p>
          <a:r>
            <a:rPr lang="el-GR" dirty="0" smtClean="0"/>
            <a:t>Η Κατάσταση</a:t>
          </a:r>
          <a:endParaRPr lang="en-GB" dirty="0"/>
        </a:p>
      </dgm:t>
    </dgm:pt>
    <dgm:pt modelId="{4706B63D-EC62-408B-B874-DD684513DDCA}" type="parTrans" cxnId="{AF7465C1-B005-423E-81BA-D6544600D0E4}">
      <dgm:prSet/>
      <dgm:spPr/>
      <dgm:t>
        <a:bodyPr/>
        <a:lstStyle/>
        <a:p>
          <a:endParaRPr lang="en-GB"/>
        </a:p>
      </dgm:t>
    </dgm:pt>
    <dgm:pt modelId="{CFAB2809-9501-4983-93B3-53B91E36BD6F}" type="sibTrans" cxnId="{AF7465C1-B005-423E-81BA-D6544600D0E4}">
      <dgm:prSet/>
      <dgm:spPr/>
      <dgm:t>
        <a:bodyPr/>
        <a:lstStyle/>
        <a:p>
          <a:endParaRPr lang="en-GB"/>
        </a:p>
      </dgm:t>
    </dgm:pt>
    <dgm:pt modelId="{C7837A47-42BD-4291-9879-70ACD7FB387E}">
      <dgm:prSet phldrT="[Text]"/>
      <dgm:spPr/>
      <dgm:t>
        <a:bodyPr/>
        <a:lstStyle/>
        <a:p>
          <a:r>
            <a:rPr lang="el-GR" dirty="0" smtClean="0"/>
            <a:t>Πρώτη απογείωση καινοτόμου αεροσκάφους </a:t>
          </a:r>
          <a:endParaRPr lang="en-GB" dirty="0"/>
        </a:p>
      </dgm:t>
    </dgm:pt>
    <dgm:pt modelId="{797FC9BA-28E2-4411-B8A4-499A81926D35}" type="parTrans" cxnId="{B30F838E-8C31-40FC-B6A6-394AF2C8A377}">
      <dgm:prSet/>
      <dgm:spPr/>
      <dgm:t>
        <a:bodyPr/>
        <a:lstStyle/>
        <a:p>
          <a:endParaRPr lang="en-GB"/>
        </a:p>
      </dgm:t>
    </dgm:pt>
    <dgm:pt modelId="{E2D3E535-BAC3-44AC-AD88-C72184EEAEFE}" type="sibTrans" cxnId="{B30F838E-8C31-40FC-B6A6-394AF2C8A377}">
      <dgm:prSet/>
      <dgm:spPr/>
      <dgm:t>
        <a:bodyPr/>
        <a:lstStyle/>
        <a:p>
          <a:endParaRPr lang="en-GB"/>
        </a:p>
      </dgm:t>
    </dgm:pt>
    <dgm:pt modelId="{57BC7AF4-6734-4897-8606-8B2D6672D185}">
      <dgm:prSet phldrT="[Text]"/>
      <dgm:spPr/>
      <dgm:t>
        <a:bodyPr/>
        <a:lstStyle/>
        <a:p>
          <a:r>
            <a:rPr lang="el-GR" dirty="0" smtClean="0"/>
            <a:t>Μεγάλη αναμονή από το κοινό</a:t>
          </a:r>
          <a:endParaRPr lang="en-GB" dirty="0"/>
        </a:p>
      </dgm:t>
    </dgm:pt>
    <dgm:pt modelId="{6FADCC14-AB3F-4E45-A3FE-AE000D8668BF}" type="parTrans" cxnId="{4FD0E5F1-B310-4C7B-8256-1EAD9E6FD45E}">
      <dgm:prSet/>
      <dgm:spPr/>
      <dgm:t>
        <a:bodyPr/>
        <a:lstStyle/>
        <a:p>
          <a:endParaRPr lang="en-GB"/>
        </a:p>
      </dgm:t>
    </dgm:pt>
    <dgm:pt modelId="{1ADBDE04-1AFB-4667-ABFD-9E13DA9667D4}" type="sibTrans" cxnId="{4FD0E5F1-B310-4C7B-8256-1EAD9E6FD45E}">
      <dgm:prSet/>
      <dgm:spPr/>
      <dgm:t>
        <a:bodyPr/>
        <a:lstStyle/>
        <a:p>
          <a:endParaRPr lang="en-GB"/>
        </a:p>
      </dgm:t>
    </dgm:pt>
    <dgm:pt modelId="{3BE20DB2-3DB4-4A22-BEF2-FC44C2B82255}">
      <dgm:prSet phldrT="[Text]"/>
      <dgm:spPr/>
      <dgm:t>
        <a:bodyPr/>
        <a:lstStyle/>
        <a:p>
          <a:r>
            <a:rPr lang="el-GR" dirty="0" smtClean="0"/>
            <a:t>Το Πρόβλημα</a:t>
          </a:r>
          <a:endParaRPr lang="en-GB" dirty="0"/>
        </a:p>
      </dgm:t>
    </dgm:pt>
    <dgm:pt modelId="{6DE42168-F785-450D-9628-9CAEA7BF60F0}" type="parTrans" cxnId="{30A46055-C735-4AF0-BB1B-9119CEFF3BCA}">
      <dgm:prSet/>
      <dgm:spPr/>
      <dgm:t>
        <a:bodyPr/>
        <a:lstStyle/>
        <a:p>
          <a:endParaRPr lang="en-GB"/>
        </a:p>
      </dgm:t>
    </dgm:pt>
    <dgm:pt modelId="{E789ADB0-C03C-411A-BA40-FAA09A45207F}" type="sibTrans" cxnId="{30A46055-C735-4AF0-BB1B-9119CEFF3BCA}">
      <dgm:prSet/>
      <dgm:spPr/>
      <dgm:t>
        <a:bodyPr/>
        <a:lstStyle/>
        <a:p>
          <a:endParaRPr lang="en-GB"/>
        </a:p>
      </dgm:t>
    </dgm:pt>
    <dgm:pt modelId="{0F0200B0-51D7-4F1F-A301-D59ECF2ABA58}">
      <dgm:prSet phldrT="[Text]"/>
      <dgm:spPr/>
      <dgm:t>
        <a:bodyPr/>
        <a:lstStyle/>
        <a:p>
          <a:r>
            <a:rPr lang="el-GR" dirty="0" smtClean="0"/>
            <a:t>Οι δοκιμές έδειξαν πιθανότητα αστοχίας (μη-καταστροφική) σε δακτυλίους </a:t>
          </a:r>
          <a:r>
            <a:rPr lang="el-GR" dirty="0" err="1" smtClean="0"/>
            <a:t>στεγάνωσης</a:t>
          </a:r>
          <a:r>
            <a:rPr lang="el-GR" dirty="0" smtClean="0"/>
            <a:t> </a:t>
          </a:r>
          <a:r>
            <a:rPr lang="en-US" dirty="0" smtClean="0"/>
            <a:t>(O-rings)</a:t>
          </a:r>
          <a:endParaRPr lang="en-GB" dirty="0"/>
        </a:p>
      </dgm:t>
    </dgm:pt>
    <dgm:pt modelId="{24E953F1-C6DA-46D1-8A31-748A32B806FB}" type="parTrans" cxnId="{5CF58BA0-05B2-4AAF-9D02-4F12E0619C9A}">
      <dgm:prSet/>
      <dgm:spPr/>
      <dgm:t>
        <a:bodyPr/>
        <a:lstStyle/>
        <a:p>
          <a:endParaRPr lang="en-GB"/>
        </a:p>
      </dgm:t>
    </dgm:pt>
    <dgm:pt modelId="{5D179F3C-8088-48F1-9519-83D4C1E6E873}" type="sibTrans" cxnId="{5CF58BA0-05B2-4AAF-9D02-4F12E0619C9A}">
      <dgm:prSet/>
      <dgm:spPr/>
      <dgm:t>
        <a:bodyPr/>
        <a:lstStyle/>
        <a:p>
          <a:endParaRPr lang="en-GB"/>
        </a:p>
      </dgm:t>
    </dgm:pt>
    <dgm:pt modelId="{4FD5E71E-3747-42AD-A855-604DD2E69A53}" type="pres">
      <dgm:prSet presAssocID="{2FDEB32F-AD7F-464D-B994-4418AFDB403D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79231292-D797-4ABF-A5B1-448CEB5BC741}" type="pres">
      <dgm:prSet presAssocID="{EA653AC1-DF1E-482D-A341-F1CDB659B95B}" presName="parentText1" presStyleLbl="node1" presStyleIdx="0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7DB3A4A-4C7D-4F01-B641-FA05465691B9}" type="pres">
      <dgm:prSet presAssocID="{EA653AC1-DF1E-482D-A341-F1CDB659B95B}" presName="childText1" presStyleLbl="solidAlignAcc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31B8830-E4E7-45D1-B4A3-8E709D3831FF}" type="pres">
      <dgm:prSet presAssocID="{3BE20DB2-3DB4-4A22-BEF2-FC44C2B82255}" presName="parentText2" presStyleLbl="node1" presStyleIdx="1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79B649C-BDBE-4C13-9F07-79A86794F6CC}" type="pres">
      <dgm:prSet presAssocID="{3BE20DB2-3DB4-4A22-BEF2-FC44C2B82255}" presName="childText2" presStyleLbl="solidAlignAcc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625D0E3-7915-44C5-8F0F-5B0B83AFAD94}" type="pres">
      <dgm:prSet presAssocID="{93B11B11-A171-467A-AD9C-77072DCF5EFF}" presName="parentText3" presStyleLbl="node1" presStyleIdx="2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DBE26C9-5A79-4E07-8DF2-F74F2BF0CA83}" type="pres">
      <dgm:prSet presAssocID="{93B11B11-A171-467A-AD9C-77072DCF5EFF}" presName="childText3" presStyleLbl="solidAlignAcc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F654AF4-C1F6-49AF-83AD-5BBB2D31EDFF}" type="pres">
      <dgm:prSet presAssocID="{0C564B9F-166A-4265-BEDD-CE42B1C962AF}" presName="parentText4" presStyleLbl="node1" presStyleIdx="3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B43C55C-35E8-4AE9-8B78-2AB0DBAFAA7F}" type="pres">
      <dgm:prSet presAssocID="{0C564B9F-166A-4265-BEDD-CE42B1C962AF}" presName="childText4" presStyleLbl="solidAlignAcc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CC4E3F9-721B-4519-BAA4-08A37153DDA4}" type="pres">
      <dgm:prSet presAssocID="{87B468F7-DE51-4D62-9396-3BB4DEF669C9}" presName="parentText5" presStyleLbl="node1" presStyleIdx="4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F8BB21C-98D4-4321-AEE3-90FC9EB2176C}" type="pres">
      <dgm:prSet presAssocID="{87B468F7-DE51-4D62-9396-3BB4DEF669C9}" presName="childText5" presStyleLbl="solidAlignAcc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F12E72D6-122C-4504-9208-2E4C176B1ADC}" type="presOf" srcId="{87B468F7-DE51-4D62-9396-3BB4DEF669C9}" destId="{0CC4E3F9-721B-4519-BAA4-08A37153DDA4}" srcOrd="0" destOrd="0" presId="urn:microsoft.com/office/officeart/2009/3/layout/IncreasingArrowsProcess"/>
    <dgm:cxn modelId="{DF4A644B-08A3-4AA7-B65E-879565240F8B}" type="presOf" srcId="{DB7E6589-BA35-4A41-9817-9B611CB88167}" destId="{DDBE26C9-5A79-4E07-8DF2-F74F2BF0CA83}" srcOrd="0" destOrd="0" presId="urn:microsoft.com/office/officeart/2009/3/layout/IncreasingArrowsProcess"/>
    <dgm:cxn modelId="{B30F838E-8C31-40FC-B6A6-394AF2C8A377}" srcId="{EA653AC1-DF1E-482D-A341-F1CDB659B95B}" destId="{C7837A47-42BD-4291-9879-70ACD7FB387E}" srcOrd="0" destOrd="0" parTransId="{797FC9BA-28E2-4411-B8A4-499A81926D35}" sibTransId="{E2D3E535-BAC3-44AC-AD88-C72184EEAEFE}"/>
    <dgm:cxn modelId="{53C50738-B7BB-422F-A89B-9750235BF943}" srcId="{2FDEB32F-AD7F-464D-B994-4418AFDB403D}" destId="{87B468F7-DE51-4D62-9396-3BB4DEF669C9}" srcOrd="4" destOrd="0" parTransId="{470934B1-6B9A-4FF8-A237-BD214B3C28EA}" sibTransId="{3AFC5F0E-A732-45EF-B0CF-0A136F75068D}"/>
    <dgm:cxn modelId="{A7D0EECF-98AC-44EF-BCA3-7E9822272C87}" srcId="{2FDEB32F-AD7F-464D-B994-4418AFDB403D}" destId="{0C564B9F-166A-4265-BEDD-CE42B1C962AF}" srcOrd="3" destOrd="0" parTransId="{933CFE73-0B91-4875-BC6B-917DF8D82D22}" sibTransId="{F195D635-FA78-4FF6-970E-933B1ED5E023}"/>
    <dgm:cxn modelId="{05C0751F-5729-4246-8C8A-4FB4CCD92E6D}" srcId="{93B11B11-A171-467A-AD9C-77072DCF5EFF}" destId="{DB7E6589-BA35-4A41-9817-9B611CB88167}" srcOrd="0" destOrd="0" parTransId="{3A069E07-0786-49D5-82FC-8898E980B415}" sibTransId="{92729953-BC15-4085-A3EE-2B88A4213953}"/>
    <dgm:cxn modelId="{5CF58BA0-05B2-4AAF-9D02-4F12E0619C9A}" srcId="{3BE20DB2-3DB4-4A22-BEF2-FC44C2B82255}" destId="{0F0200B0-51D7-4F1F-A301-D59ECF2ABA58}" srcOrd="0" destOrd="0" parTransId="{24E953F1-C6DA-46D1-8A31-748A32B806FB}" sibTransId="{5D179F3C-8088-48F1-9519-83D4C1E6E873}"/>
    <dgm:cxn modelId="{1CF4146D-D671-4814-8C45-3F69FC1963EF}" type="presOf" srcId="{3BE20DB2-3DB4-4A22-BEF2-FC44C2B82255}" destId="{131B8830-E4E7-45D1-B4A3-8E709D3831FF}" srcOrd="0" destOrd="0" presId="urn:microsoft.com/office/officeart/2009/3/layout/IncreasingArrowsProcess"/>
    <dgm:cxn modelId="{180C5B8E-6856-4DA9-914F-25920302EAAB}" type="presOf" srcId="{2FDEB32F-AD7F-464D-B994-4418AFDB403D}" destId="{4FD5E71E-3747-42AD-A855-604DD2E69A53}" srcOrd="0" destOrd="0" presId="urn:microsoft.com/office/officeart/2009/3/layout/IncreasingArrowsProcess"/>
    <dgm:cxn modelId="{1F4F46A0-709B-43BF-A765-C0AB0721A638}" type="presOf" srcId="{EA653AC1-DF1E-482D-A341-F1CDB659B95B}" destId="{79231292-D797-4ABF-A5B1-448CEB5BC741}" srcOrd="0" destOrd="0" presId="urn:microsoft.com/office/officeart/2009/3/layout/IncreasingArrowsProcess"/>
    <dgm:cxn modelId="{E250B9AD-47E4-4F25-9658-0CAAB6FFE0A4}" type="presOf" srcId="{0C564B9F-166A-4265-BEDD-CE42B1C962AF}" destId="{3F654AF4-C1F6-49AF-83AD-5BBB2D31EDFF}" srcOrd="0" destOrd="0" presId="urn:microsoft.com/office/officeart/2009/3/layout/IncreasingArrowsProcess"/>
    <dgm:cxn modelId="{576457A7-C9A2-4E4D-9555-A961B0C51236}" type="presOf" srcId="{F66866A2-6951-4297-9945-EC36F0163547}" destId="{0B43C55C-35E8-4AE9-8B78-2AB0DBAFAA7F}" srcOrd="0" destOrd="0" presId="urn:microsoft.com/office/officeart/2009/3/layout/IncreasingArrowsProcess"/>
    <dgm:cxn modelId="{E1EC14A8-37E3-4D91-ABA0-BD9EDABA362F}" srcId="{87B468F7-DE51-4D62-9396-3BB4DEF669C9}" destId="{83F29691-8B3F-4A1D-A15F-281DE6BE270E}" srcOrd="0" destOrd="0" parTransId="{D368E335-8234-4255-8770-8AD16E7DED03}" sibTransId="{5FE7CAEC-0773-4614-BE70-69E1EE05F635}"/>
    <dgm:cxn modelId="{AF7465C1-B005-423E-81BA-D6544600D0E4}" srcId="{2FDEB32F-AD7F-464D-B994-4418AFDB403D}" destId="{EA653AC1-DF1E-482D-A341-F1CDB659B95B}" srcOrd="0" destOrd="0" parTransId="{4706B63D-EC62-408B-B874-DD684513DDCA}" sibTransId="{CFAB2809-9501-4983-93B3-53B91E36BD6F}"/>
    <dgm:cxn modelId="{30A46055-C735-4AF0-BB1B-9119CEFF3BCA}" srcId="{2FDEB32F-AD7F-464D-B994-4418AFDB403D}" destId="{3BE20DB2-3DB4-4A22-BEF2-FC44C2B82255}" srcOrd="1" destOrd="0" parTransId="{6DE42168-F785-450D-9628-9CAEA7BF60F0}" sibTransId="{E789ADB0-C03C-411A-BA40-FAA09A45207F}"/>
    <dgm:cxn modelId="{2AC452CB-4557-4908-849B-984AB4F6F3C2}" srcId="{2FDEB32F-AD7F-464D-B994-4418AFDB403D}" destId="{93B11B11-A171-467A-AD9C-77072DCF5EFF}" srcOrd="2" destOrd="0" parTransId="{66FD6611-D9B9-48F0-9849-6A160007887C}" sibTransId="{B94D1B83-CEB8-4973-89D0-90E4170FDDC7}"/>
    <dgm:cxn modelId="{5E9CCC9C-E9E4-49D7-93A5-E42C89802226}" type="presOf" srcId="{C7837A47-42BD-4291-9879-70ACD7FB387E}" destId="{57DB3A4A-4C7D-4F01-B641-FA05465691B9}" srcOrd="0" destOrd="0" presId="urn:microsoft.com/office/officeart/2009/3/layout/IncreasingArrowsProcess"/>
    <dgm:cxn modelId="{BCF72836-29D8-4FE2-916F-94CD62B3E45E}" type="presOf" srcId="{83F29691-8B3F-4A1D-A15F-281DE6BE270E}" destId="{CF8BB21C-98D4-4321-AEE3-90FC9EB2176C}" srcOrd="0" destOrd="0" presId="urn:microsoft.com/office/officeart/2009/3/layout/IncreasingArrowsProcess"/>
    <dgm:cxn modelId="{CA5F84BA-DE1B-45D7-BFFF-20E7DEBC60E0}" type="presOf" srcId="{0F0200B0-51D7-4F1F-A301-D59ECF2ABA58}" destId="{F79B649C-BDBE-4C13-9F07-79A86794F6CC}" srcOrd="0" destOrd="0" presId="urn:microsoft.com/office/officeart/2009/3/layout/IncreasingArrowsProcess"/>
    <dgm:cxn modelId="{E471D230-A119-4B1A-90ED-010460D5C31A}" type="presOf" srcId="{93B11B11-A171-467A-AD9C-77072DCF5EFF}" destId="{1625D0E3-7915-44C5-8F0F-5B0B83AFAD94}" srcOrd="0" destOrd="0" presId="urn:microsoft.com/office/officeart/2009/3/layout/IncreasingArrowsProcess"/>
    <dgm:cxn modelId="{6281F18C-8801-4727-BD39-A99F8639EF8C}" srcId="{0C564B9F-166A-4265-BEDD-CE42B1C962AF}" destId="{F66866A2-6951-4297-9945-EC36F0163547}" srcOrd="0" destOrd="0" parTransId="{CCE08D19-4EE9-414C-A0F6-43FABFD4DBFC}" sibTransId="{5E0332E8-CC15-4A40-8FD5-E77A2CB3F9F7}"/>
    <dgm:cxn modelId="{00C760D8-0936-441C-B483-13F316FD2E62}" type="presOf" srcId="{57BC7AF4-6734-4897-8606-8B2D6672D185}" destId="{57DB3A4A-4C7D-4F01-B641-FA05465691B9}" srcOrd="0" destOrd="1" presId="urn:microsoft.com/office/officeart/2009/3/layout/IncreasingArrowsProcess"/>
    <dgm:cxn modelId="{4FD0E5F1-B310-4C7B-8256-1EAD9E6FD45E}" srcId="{EA653AC1-DF1E-482D-A341-F1CDB659B95B}" destId="{57BC7AF4-6734-4897-8606-8B2D6672D185}" srcOrd="1" destOrd="0" parTransId="{6FADCC14-AB3F-4E45-A3FE-AE000D8668BF}" sibTransId="{1ADBDE04-1AFB-4667-ABFD-9E13DA9667D4}"/>
    <dgm:cxn modelId="{21E828D5-5909-42B0-9CCB-06CDBF277392}" type="presParOf" srcId="{4FD5E71E-3747-42AD-A855-604DD2E69A53}" destId="{79231292-D797-4ABF-A5B1-448CEB5BC741}" srcOrd="0" destOrd="0" presId="urn:microsoft.com/office/officeart/2009/3/layout/IncreasingArrowsProcess"/>
    <dgm:cxn modelId="{1FA1DB34-9000-4A75-84A5-C37E1F2CAC33}" type="presParOf" srcId="{4FD5E71E-3747-42AD-A855-604DD2E69A53}" destId="{57DB3A4A-4C7D-4F01-B641-FA05465691B9}" srcOrd="1" destOrd="0" presId="urn:microsoft.com/office/officeart/2009/3/layout/IncreasingArrowsProcess"/>
    <dgm:cxn modelId="{48141A6B-EA96-44E4-AB99-4BBF618EABAA}" type="presParOf" srcId="{4FD5E71E-3747-42AD-A855-604DD2E69A53}" destId="{131B8830-E4E7-45D1-B4A3-8E709D3831FF}" srcOrd="2" destOrd="0" presId="urn:microsoft.com/office/officeart/2009/3/layout/IncreasingArrowsProcess"/>
    <dgm:cxn modelId="{9273E496-57E6-4819-8001-58569509CCF2}" type="presParOf" srcId="{4FD5E71E-3747-42AD-A855-604DD2E69A53}" destId="{F79B649C-BDBE-4C13-9F07-79A86794F6CC}" srcOrd="3" destOrd="0" presId="urn:microsoft.com/office/officeart/2009/3/layout/IncreasingArrowsProcess"/>
    <dgm:cxn modelId="{C29BA9E5-9664-4C2C-928A-703EBF723847}" type="presParOf" srcId="{4FD5E71E-3747-42AD-A855-604DD2E69A53}" destId="{1625D0E3-7915-44C5-8F0F-5B0B83AFAD94}" srcOrd="4" destOrd="0" presId="urn:microsoft.com/office/officeart/2009/3/layout/IncreasingArrowsProcess"/>
    <dgm:cxn modelId="{6BCF58C8-8F07-4178-BAB6-B2CCE93120C5}" type="presParOf" srcId="{4FD5E71E-3747-42AD-A855-604DD2E69A53}" destId="{DDBE26C9-5A79-4E07-8DF2-F74F2BF0CA83}" srcOrd="5" destOrd="0" presId="urn:microsoft.com/office/officeart/2009/3/layout/IncreasingArrowsProcess"/>
    <dgm:cxn modelId="{36346475-C6D0-4AE7-9FED-11FD16845D48}" type="presParOf" srcId="{4FD5E71E-3747-42AD-A855-604DD2E69A53}" destId="{3F654AF4-C1F6-49AF-83AD-5BBB2D31EDFF}" srcOrd="6" destOrd="0" presId="urn:microsoft.com/office/officeart/2009/3/layout/IncreasingArrowsProcess"/>
    <dgm:cxn modelId="{3BC7C113-2723-4965-9988-6B1966B700C0}" type="presParOf" srcId="{4FD5E71E-3747-42AD-A855-604DD2E69A53}" destId="{0B43C55C-35E8-4AE9-8B78-2AB0DBAFAA7F}" srcOrd="7" destOrd="0" presId="urn:microsoft.com/office/officeart/2009/3/layout/IncreasingArrowsProcess"/>
    <dgm:cxn modelId="{FCAA0379-B9C1-4993-8B67-560FB627D705}" type="presParOf" srcId="{4FD5E71E-3747-42AD-A855-604DD2E69A53}" destId="{0CC4E3F9-721B-4519-BAA4-08A37153DDA4}" srcOrd="8" destOrd="0" presId="urn:microsoft.com/office/officeart/2009/3/layout/IncreasingArrowsProcess"/>
    <dgm:cxn modelId="{80904902-6963-4F28-BA97-B71F29683555}" type="presParOf" srcId="{4FD5E71E-3747-42AD-A855-604DD2E69A53}" destId="{CF8BB21C-98D4-4321-AEE3-90FC9EB2176C}" srcOrd="9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231292-D797-4ABF-A5B1-448CEB5BC741}">
      <dsp:nvSpPr>
        <dsp:cNvPr id="0" name=""/>
        <dsp:cNvSpPr/>
      </dsp:nvSpPr>
      <dsp:spPr>
        <a:xfrm>
          <a:off x="178579" y="18582"/>
          <a:ext cx="7529541" cy="1095006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73832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900" kern="1200" dirty="0" smtClean="0"/>
            <a:t>Η Κατάσταση</a:t>
          </a:r>
          <a:endParaRPr lang="en-GB" sz="1900" kern="1200" dirty="0"/>
        </a:p>
      </dsp:txBody>
      <dsp:txXfrm>
        <a:off x="178579" y="292334"/>
        <a:ext cx="7255790" cy="547503"/>
      </dsp:txXfrm>
    </dsp:sp>
    <dsp:sp modelId="{57DB3A4A-4C7D-4F01-B641-FA05465691B9}">
      <dsp:nvSpPr>
        <dsp:cNvPr id="0" name=""/>
        <dsp:cNvSpPr/>
      </dsp:nvSpPr>
      <dsp:spPr>
        <a:xfrm>
          <a:off x="178579" y="861576"/>
          <a:ext cx="1391609" cy="20106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600" kern="1200" dirty="0" smtClean="0"/>
            <a:t>Πρώτη απογείωση καινοτόμου αεροσκάφους </a:t>
          </a:r>
          <a:endParaRPr lang="en-GB" sz="1600" kern="1200" dirty="0"/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600" kern="1200" dirty="0" smtClean="0"/>
            <a:t>Μεγάλη αναμονή από το κοινό</a:t>
          </a:r>
          <a:endParaRPr lang="en-GB" sz="1600" kern="1200" dirty="0"/>
        </a:p>
      </dsp:txBody>
      <dsp:txXfrm>
        <a:off x="178579" y="861576"/>
        <a:ext cx="1391609" cy="2010607"/>
      </dsp:txXfrm>
    </dsp:sp>
    <dsp:sp modelId="{131B8830-E4E7-45D1-B4A3-8E709D3831FF}">
      <dsp:nvSpPr>
        <dsp:cNvPr id="0" name=""/>
        <dsp:cNvSpPr/>
      </dsp:nvSpPr>
      <dsp:spPr>
        <a:xfrm>
          <a:off x="1570038" y="383724"/>
          <a:ext cx="6138082" cy="1095006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73832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900" kern="1200" dirty="0" smtClean="0"/>
            <a:t>Το Πρόβλημα</a:t>
          </a:r>
          <a:endParaRPr lang="en-GB" sz="1900" kern="1200" dirty="0"/>
        </a:p>
      </dsp:txBody>
      <dsp:txXfrm>
        <a:off x="1570038" y="657476"/>
        <a:ext cx="5864331" cy="547503"/>
      </dsp:txXfrm>
    </dsp:sp>
    <dsp:sp modelId="{F79B649C-BDBE-4C13-9F07-79A86794F6CC}">
      <dsp:nvSpPr>
        <dsp:cNvPr id="0" name=""/>
        <dsp:cNvSpPr/>
      </dsp:nvSpPr>
      <dsp:spPr>
        <a:xfrm>
          <a:off x="1570038" y="1226719"/>
          <a:ext cx="1391609" cy="20106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600" kern="1200" dirty="0" smtClean="0"/>
            <a:t>Οι δοκιμές έδειξαν πιθανότητα αστοχίας (μη-καταστροφική) σε δακτυλίους </a:t>
          </a:r>
          <a:r>
            <a:rPr lang="el-GR" sz="1600" kern="1200" dirty="0" err="1" smtClean="0"/>
            <a:t>στεγάνωσης</a:t>
          </a:r>
          <a:r>
            <a:rPr lang="el-GR" sz="1600" kern="1200" dirty="0" smtClean="0"/>
            <a:t> </a:t>
          </a:r>
          <a:r>
            <a:rPr lang="en-US" sz="1600" kern="1200" dirty="0" smtClean="0"/>
            <a:t>(O-rings)</a:t>
          </a:r>
          <a:endParaRPr lang="en-GB" sz="1600" kern="1200" dirty="0"/>
        </a:p>
      </dsp:txBody>
      <dsp:txXfrm>
        <a:off x="1570038" y="1226719"/>
        <a:ext cx="1391609" cy="2010607"/>
      </dsp:txXfrm>
    </dsp:sp>
    <dsp:sp modelId="{1625D0E3-7915-44C5-8F0F-5B0B83AFAD94}">
      <dsp:nvSpPr>
        <dsp:cNvPr id="0" name=""/>
        <dsp:cNvSpPr/>
      </dsp:nvSpPr>
      <dsp:spPr>
        <a:xfrm>
          <a:off x="2961497" y="748867"/>
          <a:ext cx="4746623" cy="1095006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73832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900" kern="1200" dirty="0" smtClean="0"/>
            <a:t>Η Απόφαση</a:t>
          </a:r>
          <a:endParaRPr lang="en-GB" sz="1900" kern="1200" dirty="0"/>
        </a:p>
      </dsp:txBody>
      <dsp:txXfrm>
        <a:off x="2961497" y="1022619"/>
        <a:ext cx="4472872" cy="547503"/>
      </dsp:txXfrm>
    </dsp:sp>
    <dsp:sp modelId="{DDBE26C9-5A79-4E07-8DF2-F74F2BF0CA83}">
      <dsp:nvSpPr>
        <dsp:cNvPr id="0" name=""/>
        <dsp:cNvSpPr/>
      </dsp:nvSpPr>
      <dsp:spPr>
        <a:xfrm>
          <a:off x="2961497" y="1591862"/>
          <a:ext cx="1391609" cy="20106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600" kern="1200" dirty="0" smtClean="0"/>
            <a:t>Εκτόξευση ή ακύρωση σήμερα που ο καιρός είναι ψυχρός (κάτω από 0</a:t>
          </a:r>
          <a:r>
            <a:rPr lang="en-GB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º</a:t>
          </a:r>
          <a:r>
            <a:rPr lang="el-GR" sz="1600" kern="1200" dirty="0" smtClean="0"/>
            <a:t>C); </a:t>
          </a:r>
          <a:endParaRPr lang="en-GB" sz="1600" kern="1200" dirty="0"/>
        </a:p>
      </dsp:txBody>
      <dsp:txXfrm>
        <a:off x="2961497" y="1591862"/>
        <a:ext cx="1391609" cy="2010607"/>
      </dsp:txXfrm>
    </dsp:sp>
    <dsp:sp modelId="{3F654AF4-C1F6-49AF-83AD-5BBB2D31EDFF}">
      <dsp:nvSpPr>
        <dsp:cNvPr id="0" name=""/>
        <dsp:cNvSpPr/>
      </dsp:nvSpPr>
      <dsp:spPr>
        <a:xfrm>
          <a:off x="4353710" y="1114010"/>
          <a:ext cx="3354410" cy="1095006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73832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900" kern="1200" dirty="0" smtClean="0"/>
            <a:t>Το Ερώτημα</a:t>
          </a:r>
          <a:endParaRPr lang="en-GB" sz="1900" kern="1200" dirty="0"/>
        </a:p>
      </dsp:txBody>
      <dsp:txXfrm>
        <a:off x="4353710" y="1387762"/>
        <a:ext cx="3080659" cy="547503"/>
      </dsp:txXfrm>
    </dsp:sp>
    <dsp:sp modelId="{0B43C55C-35E8-4AE9-8B78-2AB0DBAFAA7F}">
      <dsp:nvSpPr>
        <dsp:cNvPr id="0" name=""/>
        <dsp:cNvSpPr/>
      </dsp:nvSpPr>
      <dsp:spPr>
        <a:xfrm>
          <a:off x="4353710" y="1957005"/>
          <a:ext cx="1391609" cy="20106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600" kern="1200" dirty="0" smtClean="0"/>
            <a:t>Επηρεάζει η θερμοκρασία περιβάλλοντος τις αστοχίες των </a:t>
          </a:r>
          <a:r>
            <a:rPr lang="el-GR" sz="1600" kern="1200" dirty="0" err="1" smtClean="0"/>
            <a:t>δακτυλί</a:t>
          </a:r>
          <a:r>
            <a:rPr lang="el-GR" sz="1600" kern="1200" dirty="0" smtClean="0"/>
            <a:t>-ων;</a:t>
          </a:r>
          <a:endParaRPr lang="en-GB" sz="1600" kern="1200" dirty="0"/>
        </a:p>
      </dsp:txBody>
      <dsp:txXfrm>
        <a:off x="4353710" y="1957005"/>
        <a:ext cx="1391609" cy="2010607"/>
      </dsp:txXfrm>
    </dsp:sp>
    <dsp:sp modelId="{0CC4E3F9-721B-4519-BAA4-08A37153DDA4}">
      <dsp:nvSpPr>
        <dsp:cNvPr id="0" name=""/>
        <dsp:cNvSpPr/>
      </dsp:nvSpPr>
      <dsp:spPr>
        <a:xfrm>
          <a:off x="5745169" y="1479153"/>
          <a:ext cx="1962951" cy="1095006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73832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900" kern="1200" dirty="0" smtClean="0"/>
            <a:t>Τα Δεδομένα</a:t>
          </a:r>
          <a:endParaRPr lang="en-GB" sz="1900" kern="1200" dirty="0"/>
        </a:p>
      </dsp:txBody>
      <dsp:txXfrm>
        <a:off x="5745169" y="1752905"/>
        <a:ext cx="1689200" cy="547503"/>
      </dsp:txXfrm>
    </dsp:sp>
    <dsp:sp modelId="{CF8BB21C-98D4-4321-AEE3-90FC9EB2176C}">
      <dsp:nvSpPr>
        <dsp:cNvPr id="0" name=""/>
        <dsp:cNvSpPr/>
      </dsp:nvSpPr>
      <dsp:spPr>
        <a:xfrm>
          <a:off x="5745169" y="2322148"/>
          <a:ext cx="1391609" cy="20106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600" kern="1200" dirty="0" smtClean="0"/>
            <a:t>Αριθμός αστοχιών σε προηγούμενες δοκιμές και θερμοκρασία περιβάλλοντος</a:t>
          </a:r>
          <a:endParaRPr lang="en-GB" sz="1600" kern="1200" dirty="0"/>
        </a:p>
      </dsp:txBody>
      <dsp:txXfrm>
        <a:off x="5745169" y="2322148"/>
        <a:ext cx="1391609" cy="20106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9205B-7AF4-47A9-9273-F69A565665FD}" type="datetimeFigureOut">
              <a:rPr lang="en-GB" smtClean="0"/>
              <a:t>24/11/2014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3676F-F835-4DFF-8477-626C64412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726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9205B-7AF4-47A9-9273-F69A565665FD}" type="datetimeFigureOut">
              <a:rPr lang="en-GB" smtClean="0"/>
              <a:t>24/11/2014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3676F-F835-4DFF-8477-626C64412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281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9205B-7AF4-47A9-9273-F69A565665FD}" type="datetimeFigureOut">
              <a:rPr lang="en-GB" smtClean="0"/>
              <a:t>24/11/2014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3676F-F835-4DFF-8477-626C64412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493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9205B-7AF4-47A9-9273-F69A565665FD}" type="datetimeFigureOut">
              <a:rPr lang="en-GB" smtClean="0"/>
              <a:t>24/11/2014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3676F-F835-4DFF-8477-626C64412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870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9205B-7AF4-47A9-9273-F69A565665FD}" type="datetimeFigureOut">
              <a:rPr lang="en-GB" smtClean="0"/>
              <a:t>24/11/2014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3676F-F835-4DFF-8477-626C64412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274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9205B-7AF4-47A9-9273-F69A565665FD}" type="datetimeFigureOut">
              <a:rPr lang="en-GB" smtClean="0"/>
              <a:t>24/11/2014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3676F-F835-4DFF-8477-626C64412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537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9205B-7AF4-47A9-9273-F69A565665FD}" type="datetimeFigureOut">
              <a:rPr lang="en-GB" smtClean="0"/>
              <a:t>24/11/2014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3676F-F835-4DFF-8477-626C64412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862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9205B-7AF4-47A9-9273-F69A565665FD}" type="datetimeFigureOut">
              <a:rPr lang="en-GB" smtClean="0"/>
              <a:t>24/11/2014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3676F-F835-4DFF-8477-626C64412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007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9205B-7AF4-47A9-9273-F69A565665FD}" type="datetimeFigureOut">
              <a:rPr lang="en-GB" smtClean="0"/>
              <a:t>24/11/2014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3676F-F835-4DFF-8477-626C64412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05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9205B-7AF4-47A9-9273-F69A565665FD}" type="datetimeFigureOut">
              <a:rPr lang="en-GB" smtClean="0"/>
              <a:t>24/11/2014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3676F-F835-4DFF-8477-626C64412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832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9205B-7AF4-47A9-9273-F69A565665FD}" type="datetimeFigureOut">
              <a:rPr lang="en-GB" smtClean="0"/>
              <a:t>24/11/2014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3676F-F835-4DFF-8477-626C64412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836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9205B-7AF4-47A9-9273-F69A565665FD}" type="datetimeFigureOut">
              <a:rPr lang="en-GB" smtClean="0"/>
              <a:t>24/11/2014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63676F-F835-4DFF-8477-626C64412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508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slide" Target="slide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slide" Target="slide4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l-GR" sz="4000" dirty="0" smtClean="0"/>
              <a:t>Δεδομένα – Διαγράμματα</a:t>
            </a:r>
            <a:br>
              <a:rPr lang="el-GR" sz="4000" dirty="0" smtClean="0"/>
            </a:br>
            <a:r>
              <a:rPr lang="el-GR" sz="4000" dirty="0" smtClean="0"/>
              <a:t>Υποστήριξη </a:t>
            </a:r>
            <a:r>
              <a:rPr lang="el-GR" sz="4000" dirty="0" smtClean="0"/>
              <a:t>στη Λήψη Αποφάσεων</a:t>
            </a:r>
            <a:endParaRPr lang="en-GB" sz="4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2714460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Action Button: Custom 4">
            <a:hlinkClick r:id="rId7" action="ppaction://hlinksldjump" highlightClick="1"/>
          </p:cNvPr>
          <p:cNvSpPr/>
          <p:nvPr/>
        </p:nvSpPr>
        <p:spPr>
          <a:xfrm>
            <a:off x="6476301" y="5930876"/>
            <a:ext cx="1182847" cy="399924"/>
          </a:xfrm>
          <a:prstGeom prst="actionButtonBlank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Εμφάνιση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573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sz="4000" dirty="0" smtClean="0"/>
              <a:t>Τα Δεδομένα</a:t>
            </a:r>
            <a:endParaRPr lang="en-GB" sz="4000" dirty="0"/>
          </a:p>
        </p:txBody>
      </p:sp>
      <p:sp>
        <p:nvSpPr>
          <p:cNvPr id="9" name="Action Button: Custom 8">
            <a:hlinkClick r:id="rId2" action="ppaction://hlinksldjump" highlightClick="1"/>
          </p:cNvPr>
          <p:cNvSpPr/>
          <p:nvPr/>
        </p:nvSpPr>
        <p:spPr>
          <a:xfrm>
            <a:off x="7200000" y="720000"/>
            <a:ext cx="1304510" cy="566446"/>
          </a:xfrm>
          <a:prstGeom prst="actionButtonBlank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Απογείωση</a:t>
            </a:r>
            <a:endParaRPr lang="en-GB" dirty="0"/>
          </a:p>
        </p:txBody>
      </p:sp>
      <p:sp>
        <p:nvSpPr>
          <p:cNvPr id="10" name="Action Button: Custom 9">
            <a:hlinkClick r:id="rId3" action="ppaction://hlinksldjump" highlightClick="1"/>
          </p:cNvPr>
          <p:cNvSpPr/>
          <p:nvPr/>
        </p:nvSpPr>
        <p:spPr>
          <a:xfrm>
            <a:off x="5662595" y="720000"/>
            <a:ext cx="1267240" cy="566446"/>
          </a:xfrm>
          <a:prstGeom prst="actionButtonBlank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Ακύρωση</a:t>
            </a:r>
            <a:endParaRPr lang="en-GB" dirty="0"/>
          </a:p>
        </p:txBody>
      </p:sp>
      <p:graphicFrame>
        <p:nvGraphicFramePr>
          <p:cNvPr id="12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7590990"/>
              </p:ext>
            </p:extLst>
          </p:nvPr>
        </p:nvGraphicFramePr>
        <p:xfrm>
          <a:off x="720487" y="2052000"/>
          <a:ext cx="78867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Rectangle 2"/>
          <p:cNvSpPr/>
          <p:nvPr/>
        </p:nvSpPr>
        <p:spPr>
          <a:xfrm>
            <a:off x="1229919" y="1506023"/>
            <a:ext cx="71634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l-GR" dirty="0">
                <a:solidFill>
                  <a:srgbClr val="C00000"/>
                </a:solidFill>
              </a:rPr>
              <a:t>Επηρεάζει η θερμοκρασία περιβάλλοντος τις αστοχίες των </a:t>
            </a:r>
            <a:r>
              <a:rPr lang="el-GR" dirty="0" smtClean="0">
                <a:solidFill>
                  <a:srgbClr val="C00000"/>
                </a:solidFill>
              </a:rPr>
              <a:t>δακτυλίων</a:t>
            </a:r>
            <a:r>
              <a:rPr lang="el-GR" dirty="0">
                <a:solidFill>
                  <a:srgbClr val="C00000"/>
                </a:solidFill>
              </a:rPr>
              <a:t>;</a:t>
            </a:r>
            <a:endParaRPr lang="en-GB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71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l-GR" sz="4000" dirty="0" smtClean="0"/>
              <a:t>Απογείωση</a:t>
            </a:r>
            <a:endParaRPr lang="en-GB" sz="4000" dirty="0"/>
          </a:p>
        </p:txBody>
      </p:sp>
      <p:pic>
        <p:nvPicPr>
          <p:cNvPr id="6" name="Challenger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72934" y="2426691"/>
            <a:ext cx="5339556" cy="4004303"/>
          </a:xfrm>
        </p:spPr>
      </p:pic>
      <p:sp>
        <p:nvSpPr>
          <p:cNvPr id="8" name="Rectangle 7"/>
          <p:cNvSpPr/>
          <p:nvPr/>
        </p:nvSpPr>
        <p:spPr>
          <a:xfrm>
            <a:off x="628650" y="1548844"/>
            <a:ext cx="78867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l-GR" sz="1600" b="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28 </a:t>
            </a:r>
            <a:r>
              <a:rPr lang="el-GR" sz="1600" dirty="0" smtClean="0">
                <a:solidFill>
                  <a:srgbClr val="C00000"/>
                </a:solidFill>
                <a:latin typeface="arial" panose="020B0604020202020204" pitchFamily="34" charset="0"/>
              </a:rPr>
              <a:t>Ιανουαρίου 1986 – Εκτόξευση διαστημικού λεωφορείου </a:t>
            </a:r>
            <a:r>
              <a:rPr lang="en-US" sz="1600" dirty="0" smtClean="0">
                <a:solidFill>
                  <a:srgbClr val="C00000"/>
                </a:solidFill>
                <a:latin typeface="arial" panose="020B0604020202020204" pitchFamily="34" charset="0"/>
              </a:rPr>
              <a:t>Challenger</a:t>
            </a:r>
            <a:endParaRPr lang="el-GR" sz="1600" dirty="0" smtClean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0867" y="1860265"/>
            <a:ext cx="78867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l-GR" sz="1600" b="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Το </a:t>
            </a:r>
            <a:r>
              <a:rPr lang="en-US" sz="1600" dirty="0" smtClean="0">
                <a:solidFill>
                  <a:srgbClr val="C00000"/>
                </a:solidFill>
                <a:latin typeface="arial" panose="020B0604020202020204" pitchFamily="34" charset="0"/>
              </a:rPr>
              <a:t>Challenger </a:t>
            </a:r>
            <a:r>
              <a:rPr lang="el-GR" sz="1600" dirty="0" smtClean="0">
                <a:solidFill>
                  <a:srgbClr val="C00000"/>
                </a:solidFill>
                <a:latin typeface="arial" panose="020B0604020202020204" pitchFamily="34" charset="0"/>
              </a:rPr>
              <a:t>εκρήγνυται 73 δευτερόλεπτα μετά την απογείωσή του</a:t>
            </a:r>
          </a:p>
        </p:txBody>
      </p:sp>
      <p:sp>
        <p:nvSpPr>
          <p:cNvPr id="7" name="Action Button: Custom 6">
            <a:hlinkClick r:id="rId5" action="ppaction://hlinksldjump" highlightClick="1"/>
          </p:cNvPr>
          <p:cNvSpPr/>
          <p:nvPr/>
        </p:nvSpPr>
        <p:spPr>
          <a:xfrm>
            <a:off x="7200000" y="720000"/>
            <a:ext cx="1267240" cy="566446"/>
          </a:xfrm>
          <a:prstGeom prst="actionButtonBlank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Επόμενο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422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9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Το Ατύχημα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l-GR" sz="1700" dirty="0"/>
              <a:t>Το διαστημικό σκάφος διαλύθηκε πάνω από τον Ατλαντικό Ωκεανό κατά μήκος των ακτών της </a:t>
            </a:r>
            <a:r>
              <a:rPr lang="el-GR" sz="1700" dirty="0" smtClean="0"/>
              <a:t>Φλόριντα.</a:t>
            </a:r>
            <a:endParaRPr lang="en-US" sz="1700" dirty="0" smtClean="0"/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sz="1700" dirty="0" smtClean="0"/>
              <a:t>H </a:t>
            </a:r>
            <a:r>
              <a:rPr lang="el-GR" sz="1700" dirty="0" smtClean="0"/>
              <a:t>διάλυση ξεκίνησε </a:t>
            </a:r>
            <a:r>
              <a:rPr lang="el-GR" sz="1700" dirty="0"/>
              <a:t>όταν ο δακτύλιος </a:t>
            </a:r>
            <a:r>
              <a:rPr lang="el-GR" sz="1700" dirty="0" smtClean="0"/>
              <a:t>στεγανοποίησης</a:t>
            </a:r>
            <a:r>
              <a:rPr lang="el-GR" sz="1700" dirty="0"/>
              <a:t> σε έναν από τους </a:t>
            </a:r>
            <a:r>
              <a:rPr lang="el-GR" sz="1700" dirty="0" smtClean="0"/>
              <a:t>δύο </a:t>
            </a:r>
            <a:r>
              <a:rPr lang="el-GR" sz="1700" dirty="0"/>
              <a:t>προωθητικούς πυραύλους του σκάφους</a:t>
            </a:r>
            <a:r>
              <a:rPr lang="el-GR" sz="1700" dirty="0" smtClean="0"/>
              <a:t> δεν άντεξε </a:t>
            </a:r>
            <a:r>
              <a:rPr lang="el-GR" sz="1700" dirty="0">
                <a:solidFill>
                  <a:srgbClr val="C00000"/>
                </a:solidFill>
              </a:rPr>
              <a:t>λόγω του </a:t>
            </a:r>
            <a:r>
              <a:rPr lang="el-GR" sz="1700" dirty="0" smtClean="0">
                <a:solidFill>
                  <a:srgbClr val="C00000"/>
                </a:solidFill>
              </a:rPr>
              <a:t>έντονου κρύου</a:t>
            </a:r>
            <a:r>
              <a:rPr lang="el-GR" sz="1700" dirty="0">
                <a:solidFill>
                  <a:srgbClr val="C00000"/>
                </a:solidFill>
              </a:rPr>
              <a:t> </a:t>
            </a:r>
            <a:r>
              <a:rPr lang="el-GR" sz="1700" dirty="0" smtClean="0"/>
              <a:t>οδηγώντας τα θερμά καυσαέρια στην κύρια δεξαμενή καυσίμου του σκάφους.</a:t>
            </a: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l-GR" sz="1700" dirty="0" smtClean="0"/>
              <a:t>Αυτό </a:t>
            </a:r>
            <a:r>
              <a:rPr lang="el-GR" sz="1700" dirty="0"/>
              <a:t>που προκάλεσε όμως σοκ ήταν το γεγονός ότι </a:t>
            </a:r>
            <a:r>
              <a:rPr lang="el-GR" sz="1700" dirty="0" smtClean="0">
                <a:solidFill>
                  <a:srgbClr val="C00000"/>
                </a:solidFill>
              </a:rPr>
              <a:t>οι </a:t>
            </a:r>
            <a:r>
              <a:rPr lang="el-GR" sz="1700" dirty="0">
                <a:solidFill>
                  <a:srgbClr val="C00000"/>
                </a:solidFill>
              </a:rPr>
              <a:t>δακτύλιοι είχαν χαλάσει και σε προηγούμενες αποστολές</a:t>
            </a:r>
            <a:r>
              <a:rPr lang="el-GR" sz="1700" dirty="0"/>
              <a:t> και ότι </a:t>
            </a:r>
            <a:r>
              <a:rPr lang="el-GR" sz="1700" dirty="0" smtClean="0"/>
              <a:t>οι υπεύθυνοι της αποστολή</a:t>
            </a:r>
            <a:r>
              <a:rPr lang="el-GR" sz="1700" dirty="0"/>
              <a:t>ς</a:t>
            </a:r>
            <a:r>
              <a:rPr lang="el-GR" sz="1700" dirty="0" smtClean="0"/>
              <a:t> της NASA </a:t>
            </a:r>
            <a:r>
              <a:rPr lang="el-GR" sz="1700" dirty="0"/>
              <a:t>το </a:t>
            </a:r>
            <a:r>
              <a:rPr lang="el-GR" sz="1700" dirty="0" smtClean="0"/>
              <a:t>γνώριζαν. Η </a:t>
            </a:r>
            <a:r>
              <a:rPr lang="el-GR" sz="1700" dirty="0"/>
              <a:t>καταστροφή είχε αποφευχθεί επειδή </a:t>
            </a:r>
            <a:r>
              <a:rPr lang="el-GR" sz="1700" dirty="0" smtClean="0"/>
              <a:t>ο</a:t>
            </a:r>
            <a:r>
              <a:rPr lang="el-GR" sz="1700" dirty="0"/>
              <a:t>ι</a:t>
            </a:r>
            <a:r>
              <a:rPr lang="el-GR" sz="1700" dirty="0" smtClean="0"/>
              <a:t> εφεδρικοί δακτύλιοι είχαν </a:t>
            </a:r>
            <a:r>
              <a:rPr lang="el-GR" sz="1700" dirty="0"/>
              <a:t>αντέξει</a:t>
            </a:r>
            <a:r>
              <a:rPr lang="el-GR" sz="1700" dirty="0" smtClean="0"/>
              <a:t>.</a:t>
            </a: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l-GR" sz="1700" dirty="0">
                <a:solidFill>
                  <a:srgbClr val="C00000"/>
                </a:solidFill>
              </a:rPr>
              <a:t>Αγνόησαν, επίσης, τις προειδοποιήσεις </a:t>
            </a:r>
            <a:r>
              <a:rPr lang="el-GR" sz="1700" dirty="0"/>
              <a:t>από τους μηχανικούς για τους κινδύνους </a:t>
            </a:r>
            <a:r>
              <a:rPr lang="el-GR" sz="1700" dirty="0" smtClean="0"/>
              <a:t>λόγω </a:t>
            </a:r>
            <a:r>
              <a:rPr lang="el-GR" sz="1700" dirty="0"/>
              <a:t>των χαμηλών </a:t>
            </a:r>
            <a:r>
              <a:rPr lang="el-GR" sz="1700" dirty="0" smtClean="0"/>
              <a:t>θερμοκρασιών, </a:t>
            </a:r>
            <a:r>
              <a:rPr lang="el-GR" sz="1700" dirty="0"/>
              <a:t>μη ενημερώνοντας </a:t>
            </a:r>
            <a:r>
              <a:rPr lang="el-GR" sz="1700" dirty="0" smtClean="0"/>
              <a:t>τους </a:t>
            </a:r>
            <a:r>
              <a:rPr lang="el-GR" sz="1700" dirty="0"/>
              <a:t>ανωτέρους τους</a:t>
            </a:r>
            <a:r>
              <a:rPr lang="el-GR" sz="1700" dirty="0" smtClean="0"/>
              <a:t>.</a:t>
            </a: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l-GR" sz="1700" dirty="0" smtClean="0"/>
              <a:t>Οι υπεύθυνοι πήραν την απόφασή τους στηριζόμενοι στην </a:t>
            </a:r>
            <a:r>
              <a:rPr lang="el-GR" sz="1700" dirty="0" smtClean="0">
                <a:solidFill>
                  <a:srgbClr val="C00000"/>
                </a:solidFill>
              </a:rPr>
              <a:t>πληροφορία ενός κακού διαγράμματος</a:t>
            </a:r>
            <a:r>
              <a:rPr lang="el-GR" sz="1700" dirty="0" smtClean="0"/>
              <a:t>.</a:t>
            </a:r>
            <a:endParaRPr lang="en-GB" sz="1700" dirty="0"/>
          </a:p>
        </p:txBody>
      </p:sp>
      <p:sp>
        <p:nvSpPr>
          <p:cNvPr id="4" name="Action Button: Custom 3">
            <a:hlinkClick r:id="rId2" action="ppaction://hlinksldjump" highlightClick="1"/>
          </p:cNvPr>
          <p:cNvSpPr/>
          <p:nvPr/>
        </p:nvSpPr>
        <p:spPr>
          <a:xfrm>
            <a:off x="7200000" y="720000"/>
            <a:ext cx="1267240" cy="566446"/>
          </a:xfrm>
          <a:prstGeom prst="actionButtonBlank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Επόμενο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2191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dvAuto="300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Σωστό Διάγραμμα</a:t>
            </a:r>
            <a:br>
              <a:rPr lang="el-GR" dirty="0" smtClean="0"/>
            </a:br>
            <a:r>
              <a:rPr lang="el-GR" dirty="0" smtClean="0"/>
              <a:t>Όλα τα </a:t>
            </a:r>
            <a:r>
              <a:rPr lang="el-GR" dirty="0"/>
              <a:t>Δεδομένα</a:t>
            </a:r>
            <a:endParaRPr lang="en-GB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9547757"/>
              </p:ext>
            </p:extLst>
          </p:nvPr>
        </p:nvGraphicFramePr>
        <p:xfrm>
          <a:off x="507901" y="2292146"/>
          <a:ext cx="78867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Action Button: Custom 3">
            <a:hlinkClick r:id="" action="ppaction://hlinkshowjump?jump=endshow" highlightClick="1"/>
          </p:cNvPr>
          <p:cNvSpPr/>
          <p:nvPr/>
        </p:nvSpPr>
        <p:spPr>
          <a:xfrm>
            <a:off x="7200000" y="720000"/>
            <a:ext cx="1267240" cy="566446"/>
          </a:xfrm>
          <a:prstGeom prst="actionButtonBlank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Έξοδος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231200" y="1818825"/>
            <a:ext cx="71634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l-GR" dirty="0">
                <a:solidFill>
                  <a:srgbClr val="C00000"/>
                </a:solidFill>
              </a:rPr>
              <a:t>Επηρεάζει η θερμοκρασία περιβάλλοντος τις αστοχίες των </a:t>
            </a:r>
            <a:r>
              <a:rPr lang="el-GR" dirty="0" smtClean="0">
                <a:solidFill>
                  <a:srgbClr val="C00000"/>
                </a:solidFill>
              </a:rPr>
              <a:t>δακτυλίων</a:t>
            </a:r>
            <a:r>
              <a:rPr lang="el-GR" dirty="0">
                <a:solidFill>
                  <a:srgbClr val="C00000"/>
                </a:solidFill>
              </a:rPr>
              <a:t>;</a:t>
            </a:r>
            <a:endParaRPr lang="en-GB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55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l-GR" sz="4000" dirty="0" smtClean="0"/>
              <a:t>Ακύρωση</a:t>
            </a:r>
            <a:endParaRPr lang="en-GB" sz="4000" dirty="0"/>
          </a:p>
        </p:txBody>
      </p:sp>
      <p:pic>
        <p:nvPicPr>
          <p:cNvPr id="11" name="Sad trombone sound effect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66355" y="2285883"/>
            <a:ext cx="7011290" cy="2489200"/>
          </a:xfrm>
        </p:spPr>
      </p:pic>
      <p:sp>
        <p:nvSpPr>
          <p:cNvPr id="5" name="Action Button: Custom 4">
            <a:hlinkClick r:id="" action="ppaction://hlinkshowjump?jump=endshow" highlightClick="1"/>
          </p:cNvPr>
          <p:cNvSpPr/>
          <p:nvPr/>
        </p:nvSpPr>
        <p:spPr>
          <a:xfrm>
            <a:off x="7200000" y="720000"/>
            <a:ext cx="1267240" cy="566446"/>
          </a:xfrm>
          <a:prstGeom prst="actionButtonBlank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Έξοδος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03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5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618</TotalTime>
  <Words>154</Words>
  <Application>Microsoft Office PowerPoint</Application>
  <PresentationFormat>On-screen Show (4:3)</PresentationFormat>
  <Paragraphs>37</Paragraphs>
  <Slides>6</Slides>
  <Notes>0</Notes>
  <HiddenSlides>0</HiddenSlides>
  <MMClips>2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  <vt:variant>
        <vt:lpstr>Custom Shows</vt:lpstr>
      </vt:variant>
      <vt:variant>
        <vt:i4>1</vt:i4>
      </vt:variant>
    </vt:vector>
  </HeadingPairs>
  <TitlesOfParts>
    <vt:vector size="13" baseType="lpstr">
      <vt:lpstr>arial</vt:lpstr>
      <vt:lpstr>arial</vt:lpstr>
      <vt:lpstr>Calibri</vt:lpstr>
      <vt:lpstr>Calibri Light</vt:lpstr>
      <vt:lpstr>Times New Roman</vt:lpstr>
      <vt:lpstr>Office Theme</vt:lpstr>
      <vt:lpstr>Δεδομένα – Διαγράμματα Υποστήριξη στη Λήψη Αποφάσεων</vt:lpstr>
      <vt:lpstr>Τα Δεδομένα</vt:lpstr>
      <vt:lpstr>Απογείωση</vt:lpstr>
      <vt:lpstr>Το Ατύχημα</vt:lpstr>
      <vt:lpstr>Σωστό Διάγραμμα Όλα τα Δεδομένα</vt:lpstr>
      <vt:lpstr>Ακύρωση</vt:lpstr>
      <vt:lpstr>Custom Show 1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George Arampatzis</dc:creator>
  <cp:lastModifiedBy>George Arampatzis</cp:lastModifiedBy>
  <cp:revision>42</cp:revision>
  <dcterms:created xsi:type="dcterms:W3CDTF">2014-11-12T08:05:20Z</dcterms:created>
  <dcterms:modified xsi:type="dcterms:W3CDTF">2014-11-24T09:05:47Z</dcterms:modified>
</cp:coreProperties>
</file>