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kv" ContentType="video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1" r:id="rId5"/>
    <p:sldId id="263" r:id="rId6"/>
    <p:sldId id="264" r:id="rId7"/>
    <p:sldId id="279" r:id="rId8"/>
    <p:sldId id="290" r:id="rId9"/>
    <p:sldId id="268" r:id="rId10"/>
    <p:sldId id="282" r:id="rId11"/>
    <p:sldId id="284" r:id="rId12"/>
    <p:sldId id="285" r:id="rId13"/>
    <p:sldId id="286" r:id="rId14"/>
    <p:sldId id="287" r:id="rId15"/>
    <p:sldId id="288" r:id="rId16"/>
    <p:sldId id="277" r:id="rId17"/>
    <p:sldId id="289" r:id="rId18"/>
    <p:sldId id="278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irmk2jFF1ejI3I2cjesEki82hJ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9FA4F6-ACAC-4C20-B090-8F52CE70B850}">
  <a:tblStyle styleId="{839FA4F6-ACAC-4C20-B090-8F52CE70B85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EF0ED"/>
          </a:solidFill>
        </a:fill>
      </a:tcStyle>
    </a:wholeTbl>
    <a:band1H>
      <a:tcTxStyle/>
      <a:tcStyle>
        <a:tcBdr/>
        <a:fill>
          <a:solidFill>
            <a:srgbClr val="DCDFD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CDFD9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 varScale="1">
        <p:scale>
          <a:sx n="82" d="100"/>
          <a:sy n="82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l-G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2947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8" name="Google Shape;27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Διαφάνεια τίτλου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5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  <p:cxnSp>
        <p:nvCxnSpPr>
          <p:cNvPr id="26" name="Google Shape;26;p25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Τίτλος και περιεχόμενο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Τίτλος και περιεχόμενο">
  <p:cSld name="1_Τίτλος και περιεχόμενο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8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8"/>
          <p:cNvSpPr txBox="1">
            <a:spLocks noGrp="1"/>
          </p:cNvSpPr>
          <p:nvPr>
            <p:ph type="body" idx="1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Δύο περιεχόμενα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9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body" idx="1"/>
          </p:nvPr>
        </p:nvSpPr>
        <p:spPr>
          <a:xfrm>
            <a:off x="1097279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body" idx="2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9" name="Google Shape;49;p29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9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στήλες">
  <p:cSld name="3 στήλες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0"/>
          <p:cNvSpPr txBox="1"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0"/>
          <p:cNvSpPr txBox="1"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30"/>
          <p:cNvSpPr txBox="1">
            <a:spLocks noGrp="1"/>
          </p:cNvSpPr>
          <p:nvPr>
            <p:ph type="body" idx="2"/>
          </p:nvPr>
        </p:nvSpPr>
        <p:spPr>
          <a:xfrm>
            <a:off x="913774" y="2943355"/>
            <a:ext cx="3298976" cy="284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3"/>
          </p:nvPr>
        </p:nvSpPr>
        <p:spPr>
          <a:xfrm>
            <a:off x="4452389" y="2367093"/>
            <a:ext cx="329152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4"/>
          </p:nvPr>
        </p:nvSpPr>
        <p:spPr>
          <a:xfrm>
            <a:off x="4441348" y="2943355"/>
            <a:ext cx="3303351" cy="284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body" idx="5"/>
          </p:nvPr>
        </p:nvSpPr>
        <p:spPr>
          <a:xfrm>
            <a:off x="7973298" y="2367093"/>
            <a:ext cx="33049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body" idx="6"/>
          </p:nvPr>
        </p:nvSpPr>
        <p:spPr>
          <a:xfrm>
            <a:off x="7973298" y="2943355"/>
            <a:ext cx="3304928" cy="284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Μόνο τίτλος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1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Κεφαλίδα ενότητας" type="secHead">
  <p:cSld name="SECTION_HEADER"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32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  <p:cxnSp>
        <p:nvCxnSpPr>
          <p:cNvPr id="76" name="Google Shape;76;p32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Σύγκριση" type="twoTxTwoObj">
  <p:cSld name="TWO_OBJECTS_WITH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3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0" name="Google Shape;80;p33"/>
          <p:cNvSpPr txBox="1">
            <a:spLocks noGrp="1"/>
          </p:cNvSpPr>
          <p:nvPr>
            <p:ph type="body" idx="2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body" idx="3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body" idx="4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3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Περιεχόμενο με λεζάντα" type="objTx">
  <p:cSld name="OBJECT_WITH_CAPTION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4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34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4"/>
          <p:cNvSpPr txBox="1">
            <a:spLocks noGrp="1"/>
          </p:cNvSpPr>
          <p:nvPr>
            <p:ph type="body" idx="1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1" name="Google Shape;91;p34"/>
          <p:cNvSpPr txBox="1">
            <a:spLocks noGrp="1"/>
          </p:cNvSpPr>
          <p:nvPr>
            <p:ph type="body" idx="2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2" name="Google Shape;92;p34"/>
          <p:cNvSpPr txBox="1">
            <a:spLocks noGrp="1"/>
          </p:cNvSpPr>
          <p:nvPr>
            <p:ph type="dt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4"/>
          <p:cNvSpPr txBox="1">
            <a:spLocks noGrp="1"/>
          </p:cNvSpPr>
          <p:nvPr>
            <p:ph type="ft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4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Εικόνα με λεζάντα" type="picTx">
  <p:cSld name="PICTURE_WITH_CAPTION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5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5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5"/>
          <p:cNvSpPr txBox="1"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9" name="Google Shape;99;p35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15" y="0"/>
            <a:ext cx="12191985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100" name="Google Shape;100;p35"/>
          <p:cNvSpPr txBox="1">
            <a:spLocks noGrp="1"/>
          </p:cNvSpPr>
          <p:nvPr>
            <p:ph type="body" idx="1"/>
          </p:nvPr>
        </p:nvSpPr>
        <p:spPr>
          <a:xfrm>
            <a:off x="1097280" y="5907023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1" name="Google Shape;101;p35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5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5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Τίτλος και Κατακόρυφο κείμενο" type="vertTx">
  <p:cSld name="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6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6"/>
          <p:cNvSpPr txBox="1">
            <a:spLocks noGrp="1"/>
          </p:cNvSpPr>
          <p:nvPr>
            <p:ph type="body" idx="1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7" name="Google Shape;107;p36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36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6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Κατακόρυφος τίτλος και Κείμενο" type="vertTitleAndTx">
  <p:cSld name="VERTICAL_TITLE_AND_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7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7"/>
          <p:cNvSpPr txBox="1">
            <a:spLocks noGrp="1"/>
          </p:cNvSpPr>
          <p:nvPr>
            <p:ph type="title"/>
          </p:nvPr>
        </p:nvSpPr>
        <p:spPr>
          <a:xfrm rot="5400000">
            <a:off x="7160640" y="1979039"/>
            <a:ext cx="5757421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37"/>
          <p:cNvSpPr txBox="1">
            <a:spLocks noGrp="1"/>
          </p:cNvSpPr>
          <p:nvPr>
            <p:ph type="body" idx="1"/>
          </p:nvPr>
        </p:nvSpPr>
        <p:spPr>
          <a:xfrm rot="5400000">
            <a:off x="1826639" y="-573661"/>
            <a:ext cx="5757422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15" name="Google Shape;115;p37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7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7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Περιεχόμενο με λεζάντα">
  <p:cSld name="1_Περιεχόμενο με λεζάντα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8"/>
          <p:cNvSpPr txBox="1"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8"/>
          <p:cNvSpPr txBox="1">
            <a:spLocks noGrp="1"/>
          </p:cNvSpPr>
          <p:nvPr>
            <p:ph type="body" idx="1"/>
          </p:nvPr>
        </p:nvSpPr>
        <p:spPr>
          <a:xfrm>
            <a:off x="5078062" y="609600"/>
            <a:ext cx="6200163" cy="518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21" name="Google Shape;121;p38"/>
          <p:cNvSpPr txBox="1">
            <a:spLocks noGrp="1"/>
          </p:cNvSpPr>
          <p:nvPr>
            <p:ph type="body" idx="2"/>
          </p:nvPr>
        </p:nvSpPr>
        <p:spPr>
          <a:xfrm>
            <a:off x="913774" y="2632852"/>
            <a:ext cx="3935689" cy="3158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2" name="Google Shape;122;p38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8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8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4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4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  <p:cxnSp>
        <p:nvCxnSpPr>
          <p:cNvPr id="17" name="Google Shape;17;p24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kv"/><Relationship Id="rId1" Type="http://schemas.openxmlformats.org/officeDocument/2006/relationships/video" Target="NULL" TargetMode="Externa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0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kv"/><Relationship Id="rId1" Type="http://schemas.openxmlformats.org/officeDocument/2006/relationships/video" Target="NULL" TargetMode="External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53013"/>
            <a:ext cx="12192000" cy="7111013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"/>
          <p:cNvSpPr txBox="1">
            <a:spLocks noGrp="1"/>
          </p:cNvSpPr>
          <p:nvPr>
            <p:ph type="ctrTitle"/>
          </p:nvPr>
        </p:nvSpPr>
        <p:spPr>
          <a:xfrm>
            <a:off x="0" y="2144787"/>
            <a:ext cx="10058400" cy="1465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D4620C"/>
              </a:buClr>
              <a:buSzPts val="8000"/>
              <a:buFont typeface="Calibri"/>
              <a:buNone/>
            </a:pPr>
            <a:r>
              <a:rPr lang="el-GR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ΦΑΛΑΣΑΡΝΑ</a:t>
            </a:r>
            <a:br>
              <a:rPr lang="el-GR" cap="none" dirty="0">
                <a:solidFill>
                  <a:srgbClr val="C00000"/>
                </a:solidFill>
              </a:rPr>
            </a:br>
            <a:r>
              <a:rPr lang="el-GR" sz="3600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Ακτομηχανική</a:t>
            </a:r>
            <a:r>
              <a:rPr lang="el-GR" sz="3600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Διερεύνηση Παραλίας</a:t>
            </a:r>
            <a:endParaRPr sz="3600" cap="none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Google Shape;131;p1"/>
          <p:cNvSpPr txBox="1">
            <a:spLocks noGrp="1"/>
          </p:cNvSpPr>
          <p:nvPr>
            <p:ph type="subTitle" idx="1"/>
          </p:nvPr>
        </p:nvSpPr>
        <p:spPr>
          <a:xfrm>
            <a:off x="0" y="4089010"/>
            <a:ext cx="10058400" cy="173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l-GR" b="1" i="1" cap="none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Ομάδα 2</a:t>
            </a:r>
            <a:r>
              <a:rPr lang="el-GR" cap="none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el-GR" cap="none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Βολάνη</a:t>
            </a:r>
            <a:r>
              <a:rPr lang="el-GR" cap="none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Χριστίνα</a:t>
            </a:r>
            <a:endParaRPr lang="en-US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cap="none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l-GR" cap="none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Θεοχάρη Κυριακή</a:t>
            </a:r>
            <a:endParaRPr lang="en-US" cap="none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l-GR" cap="none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Κατσάρη</a:t>
            </a:r>
            <a:r>
              <a:rPr lang="el-GR" cap="none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Ιωάννα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                </a:t>
            </a:r>
            <a:r>
              <a:rPr lang="el-GR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Μπογιατζής </a:t>
            </a:r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Δ</a:t>
            </a:r>
            <a:r>
              <a:rPr lang="el-GR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ιονύσιος</a:t>
            </a:r>
            <a:endParaRPr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"/>
          <p:cNvSpPr txBox="1">
            <a:spLocks noGrp="1"/>
          </p:cNvSpPr>
          <p:nvPr>
            <p:ph type="title"/>
          </p:nvPr>
        </p:nvSpPr>
        <p:spPr>
          <a:xfrm>
            <a:off x="1177726" y="514824"/>
            <a:ext cx="10364451" cy="1191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Calibri"/>
              <a:buNone/>
            </a:pPr>
            <a:r>
              <a:rPr lang="el-GR" b="1" cap="none" dirty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Γενικά</a:t>
            </a:r>
            <a:endParaRPr b="1" cap="none" dirty="0">
              <a:solidFill>
                <a:srgbClr val="0C0C0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Google Shape;137;p2"/>
          <p:cNvSpPr txBox="1">
            <a:spLocks noGrp="1"/>
          </p:cNvSpPr>
          <p:nvPr>
            <p:ph type="body" idx="1"/>
          </p:nvPr>
        </p:nvSpPr>
        <p:spPr>
          <a:xfrm>
            <a:off x="1271993" y="2130456"/>
            <a:ext cx="6024353" cy="3393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Ø"/>
            </a:pPr>
            <a:r>
              <a:rPr lang="el-GR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Δ</a:t>
            </a: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υτικά του νομού Χανίων</a:t>
            </a:r>
            <a:endParaRPr lang="el-GR" sz="18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Ø"/>
            </a:pPr>
            <a:endParaRPr lang="el-GR" sz="1800" cap="none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Ø"/>
            </a:pPr>
            <a:r>
              <a:rPr lang="el-GR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Ένας από </a:t>
            </a: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τους πιο φημισμένους προορισμούς της Κρήτης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sz="1800" cap="none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Ø"/>
            </a:pPr>
            <a:r>
              <a:rPr lang="el-GR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Ονομασία</a:t>
            </a: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: μύθος της νύμφης </a:t>
            </a:r>
            <a:r>
              <a:rPr lang="el-GR" sz="1800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Φαλασαρνής</a:t>
            </a:r>
            <a:r>
              <a:rPr lang="el-GR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(</a:t>
            </a: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είδος τοπικής </a:t>
            </a:r>
            <a:r>
              <a:rPr lang="el-GR" sz="1800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ηρωίδας</a:t>
            </a:r>
            <a:r>
              <a:rPr lang="el-GR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)</a:t>
            </a: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 </a:t>
            </a:r>
            <a:endParaRPr lang="el-GR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Ø"/>
            </a:pPr>
            <a:endParaRPr lang="el-GR" sz="1800" cap="none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Ø"/>
            </a:pP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Σχέδια </a:t>
            </a:r>
            <a:r>
              <a:rPr lang="el-GR" sz="1800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natura</a:t>
            </a: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2000 </a:t>
            </a:r>
            <a:r>
              <a:rPr lang="el-GR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(</a:t>
            </a: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GR4340001) λόγω της ποικιλίας χλωρίδας και πανίδας στην περιοχή αλλά και λόγω του ιδιαίτερου φυσικού κάλλους. </a:t>
            </a:r>
          </a:p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Ø"/>
            </a:pPr>
            <a:endParaRPr lang="el-GR" sz="18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Ø"/>
            </a:pP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Κρινάκι (</a:t>
            </a:r>
            <a:r>
              <a:rPr lang="el-GR" sz="1800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androcymbium</a:t>
            </a: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l-GR" sz="1800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rechingeri</a:t>
            </a: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l-GR" sz="1800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greuter</a:t>
            </a: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): ανθίζει στη μέση του χειμώνα</a:t>
            </a:r>
            <a:endParaRPr sz="1800" cap="none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pic>
        <p:nvPicPr>
          <p:cNvPr id="138" name="Google Shape;138;p2" descr="Androcymbium rechingeri - Greute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1265" y="4458878"/>
            <a:ext cx="1979628" cy="1800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C972A66D-A5D2-B202-7D42-EEFF12F3C1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998" y="1896742"/>
            <a:ext cx="4070163" cy="2371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>
            <a:spLocks noGrp="1"/>
          </p:cNvSpPr>
          <p:nvPr>
            <p:ph type="title"/>
          </p:nvPr>
        </p:nvSpPr>
        <p:spPr>
          <a:xfrm>
            <a:off x="1187152" y="684505"/>
            <a:ext cx="10364451" cy="1041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Calibri"/>
              <a:buNone/>
            </a:pPr>
            <a:r>
              <a:rPr lang="el-GR" b="1" dirty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Ιστορικά Στοιχεία</a:t>
            </a:r>
            <a:endParaRPr b="1" dirty="0">
              <a:solidFill>
                <a:srgbClr val="0C0C0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Google Shape;144;p3"/>
          <p:cNvSpPr txBox="1">
            <a:spLocks noGrp="1"/>
          </p:cNvSpPr>
          <p:nvPr>
            <p:ph type="body" idx="1"/>
          </p:nvPr>
        </p:nvSpPr>
        <p:spPr>
          <a:xfrm>
            <a:off x="1187152" y="1806933"/>
            <a:ext cx="7909714" cy="4631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v"/>
            </a:pP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Αρχαία </a:t>
            </a:r>
            <a:r>
              <a:rPr lang="el-GR" sz="1800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Φαλάσαρνα</a:t>
            </a: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: δυτικό άκρο του ακρωτηρίου της Γραμβούσας</a:t>
            </a:r>
          </a:p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v"/>
            </a:pPr>
            <a:endParaRPr lang="el-GR" sz="1800" cap="none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85750" indent="-285750">
              <a:spcBef>
                <a:spcPts val="0"/>
              </a:spcBef>
              <a:buSzPct val="100000"/>
              <a:buFont typeface="Wingdings" panose="05000000000000000000" pitchFamily="2" charset="2"/>
              <a:buChar char="v"/>
            </a:pPr>
            <a:r>
              <a:rPr lang="el-GR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Σημαντικό λιμάνι αρχαιότητας (100 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m ×</a:t>
            </a:r>
            <a:r>
              <a:rPr lang="el-GR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75 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m), </a:t>
            </a:r>
            <a:r>
              <a:rPr lang="el-GR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το μοναδικό «κλειστό» λιμάνι στη δυτική 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K</a:t>
            </a:r>
            <a:r>
              <a:rPr lang="el-GR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ρήτη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v"/>
            </a:pPr>
            <a:endParaRPr lang="el-GR" sz="1800" cap="none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v"/>
            </a:pP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Εποχή ακμής: 4</a:t>
            </a:r>
            <a:r>
              <a:rPr lang="el-GR" sz="1800" cap="none" baseline="30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ος</a:t>
            </a: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και 3</a:t>
            </a:r>
            <a:r>
              <a:rPr lang="el-GR" sz="1800" cap="none" baseline="30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ος</a:t>
            </a:r>
            <a:r>
              <a:rPr lang="el-GR" sz="18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αι. π.Χ.</a:t>
            </a:r>
          </a:p>
          <a:p>
            <a:pPr marL="742950" lvl="1" indent="-2857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l-GR" sz="16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ισχυρή ναυτική δύναμη στους εμπορικούς δρόμους της δυτικής μεσογείου</a:t>
            </a:r>
          </a:p>
          <a:p>
            <a:pPr marL="742950" lvl="1" indent="-2857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l-GR" sz="16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οχύρωση </a:t>
            </a:r>
          </a:p>
          <a:p>
            <a:pPr marL="742950" lvl="1" indent="-2857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l-GR" sz="16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ναοί και δημόσια κτήρια</a:t>
            </a:r>
          </a:p>
          <a:p>
            <a:pPr marL="742950" lvl="1" indent="-2857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l-GR" sz="16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Νομίσματα</a:t>
            </a:r>
          </a:p>
          <a:p>
            <a:pPr marL="0" indent="0">
              <a:spcBef>
                <a:spcPts val="0"/>
              </a:spcBef>
              <a:buSzPct val="100000"/>
              <a:buNone/>
            </a:pPr>
            <a:endParaRPr lang="el-GR" sz="1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  <a:buSzPct val="100000"/>
              <a:buFont typeface="Wingdings" panose="05000000000000000000" pitchFamily="2" charset="2"/>
              <a:buChar char="v"/>
            </a:pPr>
            <a:r>
              <a:rPr lang="el-GR" sz="1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Σεισμοί του 66 και του 365 μ.Χ.</a:t>
            </a:r>
          </a:p>
          <a:p>
            <a:pPr marL="742950" lvl="1" indent="-2857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οριστική ισοπέδωση </a:t>
            </a:r>
          </a:p>
          <a:p>
            <a:pPr marL="742950" lvl="1" indent="-2857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δεύτερος σεισμός: ανύψωση στεριάς (6 – 9 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l-GR" sz="1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ταφή του αρχαίου λιμανιού, μετατροπή σε ξηρά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ts val="0"/>
              </a:spcBef>
              <a:buSzPct val="100000"/>
              <a:buNone/>
            </a:pPr>
            <a:endParaRPr lang="el-GR" sz="180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Google Shape;149;p4">
            <a:extLst>
              <a:ext uri="{FF2B5EF4-FFF2-40B4-BE49-F238E27FC236}">
                <a16:creationId xmlns:a16="http://schemas.microsoft.com/office/drawing/2014/main" id="{5848ECE9-78C6-0CCA-267E-43C5DFF4FC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858" t="1515"/>
          <a:stretch/>
        </p:blipFill>
        <p:spPr>
          <a:xfrm>
            <a:off x="9185475" y="1925118"/>
            <a:ext cx="2846895" cy="1900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375BAF75-5DDA-0F60-69C7-9C233BEF42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1487" y="4024386"/>
            <a:ext cx="2194869" cy="214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>
            <a:spLocks noGrp="1"/>
          </p:cNvSpPr>
          <p:nvPr>
            <p:ph type="title"/>
          </p:nvPr>
        </p:nvSpPr>
        <p:spPr>
          <a:xfrm>
            <a:off x="1046375" y="812289"/>
            <a:ext cx="9620718" cy="90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800"/>
              <a:buFont typeface="Calibri"/>
              <a:buNone/>
            </a:pPr>
            <a:r>
              <a:rPr lang="el-GR" sz="4400" b="1" cap="none" dirty="0">
                <a:solidFill>
                  <a:srgbClr val="0C0C0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Παράκτια Έργα Κοντά Στην Παραλία</a:t>
            </a:r>
            <a:endParaRPr sz="4400" b="1" cap="none" dirty="0">
              <a:solidFill>
                <a:srgbClr val="0C0C0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Θέση περιεχομένου 12">
            <a:extLst>
              <a:ext uri="{FF2B5EF4-FFF2-40B4-BE49-F238E27FC236}">
                <a16:creationId xmlns:a16="http://schemas.microsoft.com/office/drawing/2014/main" id="{65C3C0A5-D8F9-3F03-D1D6-B28E7CE8F6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075" t="8810" r="10953" b="16588"/>
          <a:stretch/>
        </p:blipFill>
        <p:spPr>
          <a:xfrm>
            <a:off x="0" y="1722270"/>
            <a:ext cx="12192000" cy="52657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Ευθύγραμμο βέλος σύνδεσης 2">
            <a:extLst>
              <a:ext uri="{FF2B5EF4-FFF2-40B4-BE49-F238E27FC236}">
                <a16:creationId xmlns:a16="http://schemas.microsoft.com/office/drawing/2014/main" id="{58159570-8FD2-32BF-BB9C-125758AEF987}"/>
              </a:ext>
            </a:extLst>
          </p:cNvPr>
          <p:cNvCxnSpPr>
            <a:cxnSpLocks/>
          </p:cNvCxnSpPr>
          <p:nvPr/>
        </p:nvCxnSpPr>
        <p:spPr>
          <a:xfrm flipH="1">
            <a:off x="4147794" y="2758140"/>
            <a:ext cx="452486" cy="584462"/>
          </a:xfrm>
          <a:prstGeom prst="straightConnector1">
            <a:avLst/>
          </a:prstGeom>
          <a:ln>
            <a:solidFill>
              <a:srgbClr val="EF342F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" name="image7.jpg">
            <a:extLst>
              <a:ext uri="{FF2B5EF4-FFF2-40B4-BE49-F238E27FC236}">
                <a16:creationId xmlns:a16="http://schemas.microsoft.com/office/drawing/2014/main" id="{F20D2C78-26D3-E24E-5D7B-72E1A0788DA6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045617" y="2985594"/>
            <a:ext cx="2102177" cy="12943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8" name="Ευθύγραμμο βέλος σύνδεσης 7">
            <a:extLst>
              <a:ext uri="{FF2B5EF4-FFF2-40B4-BE49-F238E27FC236}">
                <a16:creationId xmlns:a16="http://schemas.microsoft.com/office/drawing/2014/main" id="{8ACA4A11-6AA8-5682-DD12-C15C4BEF3A6F}"/>
              </a:ext>
            </a:extLst>
          </p:cNvPr>
          <p:cNvCxnSpPr>
            <a:cxnSpLocks/>
          </p:cNvCxnSpPr>
          <p:nvPr/>
        </p:nvCxnSpPr>
        <p:spPr>
          <a:xfrm flipH="1" flipV="1">
            <a:off x="2696066" y="5489280"/>
            <a:ext cx="2092750" cy="289351"/>
          </a:xfrm>
          <a:prstGeom prst="straightConnector1">
            <a:avLst/>
          </a:prstGeom>
          <a:ln>
            <a:solidFill>
              <a:srgbClr val="EF342F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2" name="Θέση περιεχομένου 3">
            <a:extLst>
              <a:ext uri="{FF2B5EF4-FFF2-40B4-BE49-F238E27FC236}">
                <a16:creationId xmlns:a16="http://schemas.microsoft.com/office/drawing/2014/main" id="{7BA0C673-321C-D609-9C08-448BADC1B2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29" y="4378473"/>
            <a:ext cx="2242437" cy="14001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"/>
          <p:cNvSpPr txBox="1">
            <a:spLocks noGrp="1"/>
          </p:cNvSpPr>
          <p:nvPr>
            <p:ph type="title"/>
          </p:nvPr>
        </p:nvSpPr>
        <p:spPr>
          <a:xfrm>
            <a:off x="982453" y="166636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l-G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Δεδομένα</a:t>
            </a:r>
            <a:r>
              <a:rPr lang="el-GR" b="1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Μετεωρολογικού Σταθμού</a:t>
            </a:r>
            <a:endParaRPr b="1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9" name="Google Shape;179;p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4500" r="56076" b="7351"/>
          <a:stretch/>
        </p:blipFill>
        <p:spPr>
          <a:xfrm>
            <a:off x="6285391" y="1762813"/>
            <a:ext cx="5545250" cy="49426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8"/>
          <p:cNvSpPr/>
          <p:nvPr/>
        </p:nvSpPr>
        <p:spPr>
          <a:xfrm>
            <a:off x="9930464" y="2183906"/>
            <a:ext cx="417250" cy="4674094"/>
          </a:xfrm>
          <a:prstGeom prst="ellipse">
            <a:avLst/>
          </a:prstGeom>
          <a:noFill/>
          <a:ln w="57150" cap="flat" cmpd="sng">
            <a:solidFill>
              <a:srgbClr val="A39B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8"/>
          <p:cNvSpPr/>
          <p:nvPr/>
        </p:nvSpPr>
        <p:spPr>
          <a:xfrm>
            <a:off x="11249163" y="2183906"/>
            <a:ext cx="417250" cy="4674094"/>
          </a:xfrm>
          <a:prstGeom prst="ellipse">
            <a:avLst/>
          </a:prstGeom>
          <a:noFill/>
          <a:ln w="57150" cap="flat" cmpd="sng">
            <a:solidFill>
              <a:srgbClr val="A39B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F52B95-78CF-B67F-A0C6-AC74E4EC270F}"/>
              </a:ext>
            </a:extLst>
          </p:cNvPr>
          <p:cNvSpPr txBox="1"/>
          <p:nvPr/>
        </p:nvSpPr>
        <p:spPr>
          <a:xfrm>
            <a:off x="1310326" y="2183906"/>
            <a:ext cx="45962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Από τα δεδομένα του μετεωρολογικού σταθμού: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2" indent="-342900">
              <a:buFont typeface="Arial" panose="020B0604020202020204" pitchFamily="34" charset="0"/>
              <a:buChar char="•"/>
            </a:pP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Στήλη μέσης ταχύτητας του ανέμου και κατεύθυνση που αντιστοιχεί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Μετατροπή μέσων ταχυτήτων από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km/h 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σε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m/s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Μετρήσεις στα 10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δεν χρειάζεται μετατροπή της ταχύτητας </a:t>
            </a:r>
          </a:p>
          <a:p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U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9277EACE-69D9-7093-8FE6-EC4F458B0E5C}"/>
              </a:ext>
            </a:extLst>
          </p:cNvPr>
          <p:cNvSpPr/>
          <p:nvPr/>
        </p:nvSpPr>
        <p:spPr>
          <a:xfrm rot="5400000">
            <a:off x="6617115" y="1539160"/>
            <a:ext cx="247262" cy="1289493"/>
          </a:xfrm>
          <a:prstGeom prst="ellipse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"/>
          <p:cNvSpPr txBox="1">
            <a:spLocks noGrp="1"/>
          </p:cNvSpPr>
          <p:nvPr>
            <p:ph type="title"/>
          </p:nvPr>
        </p:nvSpPr>
        <p:spPr>
          <a:xfrm>
            <a:off x="1121790" y="1000949"/>
            <a:ext cx="10058400" cy="748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l-G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Υπολογισμός ταχυτήτων</a:t>
            </a:r>
            <a:endParaRPr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9" name="Google Shape;189;p9"/>
          <p:cNvSpPr txBox="1">
            <a:spLocks noGrp="1"/>
          </p:cNvSpPr>
          <p:nvPr>
            <p:ph type="body" idx="2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2095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sz="1200" cap="none"/>
          </a:p>
          <a:p>
            <a:pPr marL="91440" lvl="0" indent="-20954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endParaRPr sz="1200" cap="none"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  <p:graphicFrame>
        <p:nvGraphicFramePr>
          <p:cNvPr id="190" name="Google Shape;190;p9"/>
          <p:cNvGraphicFramePr/>
          <p:nvPr>
            <p:extLst>
              <p:ext uri="{D42A27DB-BD31-4B8C-83A1-F6EECF244321}">
                <p14:modId xmlns:p14="http://schemas.microsoft.com/office/powerpoint/2010/main" val="1529340250"/>
              </p:ext>
            </p:extLst>
          </p:nvPr>
        </p:nvGraphicFramePr>
        <p:xfrm>
          <a:off x="6551629" y="2009553"/>
          <a:ext cx="5458118" cy="3599393"/>
        </p:xfrm>
        <a:graphic>
          <a:graphicData uri="http://schemas.openxmlformats.org/drawingml/2006/table">
            <a:tbl>
              <a:tblPr>
                <a:noFill/>
                <a:tableStyleId>{839FA4F6-ACAC-4C20-B090-8F52CE70B850}</a:tableStyleId>
              </a:tblPr>
              <a:tblGrid>
                <a:gridCol w="1171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2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1462">
                  <a:extLst>
                    <a:ext uri="{9D8B030D-6E8A-4147-A177-3AD203B41FA5}">
                      <a16:colId xmlns:a16="http://schemas.microsoft.com/office/drawing/2014/main" val="3115143550"/>
                    </a:ext>
                  </a:extLst>
                </a:gridCol>
                <a:gridCol w="7914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14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8511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Διεύθυνσης Ανέμων</a:t>
                      </a:r>
                      <a:endParaRPr sz="1800" b="1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l-GR" sz="12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sz="1800" b="1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l-GR" sz="12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sz="1800" b="1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Ν</a:t>
                      </a:r>
                      <a:endParaRPr sz="1800" b="1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sz="1800" b="1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 </a:t>
                      </a:r>
                      <a:r>
                        <a:rPr lang="el-GR" sz="1800" b="1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sz="1800" b="1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37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SW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3,12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2,87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239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0,17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17,29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37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WSW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3,11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2,86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231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0,17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16,71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37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3,43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3,234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419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0,30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30,32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37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WNW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3,42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3,227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212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15,34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37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NW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3,81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3,68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157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0,11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11,36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37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NNW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2,96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2,69</a:t>
                      </a:r>
                      <a:endParaRPr sz="1800" b="0" i="0" u="none" strike="noStrike" cap="non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124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0,09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80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8,97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7625" marR="7625" marT="7625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CE2254E-CBF1-B944-C3BE-CD6DA334D86B}"/>
                  </a:ext>
                </a:extLst>
              </p:cNvPr>
              <p:cNvSpPr txBox="1"/>
              <p:nvPr/>
            </p:nvSpPr>
            <p:spPr>
              <a:xfrm>
                <a:off x="1121790" y="2009553"/>
                <a:ext cx="4852292" cy="4254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l-GR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Μέση ταχύτητα ανέμου: η αναφερόμενη ταχύτητα στα 10 </a:t>
                </a:r>
                <a:r>
                  <a:rPr lang="en-US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</a:t>
                </a:r>
                <a:r>
                  <a:rPr lang="el-GR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από την επιφάνεια της θάλασσας</a:t>
                </a:r>
                <a:endParaRPr lang="en-US" sz="1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l-GR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Ρυθμισμένη ταχύτητα </a:t>
                </a:r>
                <a:r>
                  <a:rPr lang="en-US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l-GR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αντικατάσταση τη </a:t>
                </a:r>
                <a:r>
                  <a:rPr lang="en-US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λόγω μη γραμμικής μορφής μεταξύ ταχύτητας ανέμου και </a:t>
                </a:r>
                <a:r>
                  <a:rPr lang="el-GR" sz="1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διατμητικής</a:t>
                </a:r>
                <a:r>
                  <a:rPr lang="el-GR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τάσης που εξασκείται στην επιφάνεια της θάλασσας</a:t>
                </a:r>
                <a:endParaRPr lang="en-US" sz="1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8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U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sz="1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Α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=0,71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Sup>
                        <m:sSubSup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1.23</m:t>
                          </m:r>
                        </m:sup>
                      </m:sSubSup>
                    </m:oMath>
                  </m:oMathPara>
                </a14:m>
                <a:endParaRPr lang="en-US" sz="1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l-GR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Συχνότητας πνοής για την κάθε κατεύθυνση: πλήθος των </a:t>
                </a:r>
                <a:r>
                  <a:rPr lang="en-US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για κάθε κατεύθυνση προς το συνολικό πλήθος των </a:t>
                </a:r>
                <a:r>
                  <a:rPr lang="en-US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1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για όλες τις κατευθύνσεις</a:t>
                </a:r>
                <a:endParaRPr lang="en-US" sz="1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CE2254E-CBF1-B944-C3BE-CD6DA334D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790" y="2009553"/>
                <a:ext cx="4852292" cy="4254178"/>
              </a:xfrm>
              <a:prstGeom prst="rect">
                <a:avLst/>
              </a:prstGeom>
              <a:blipFill>
                <a:blip r:embed="rId3"/>
                <a:stretch>
                  <a:fillRect l="-754" t="-860" b="-1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175D54C-F0BA-0346-FEDC-91C1E15D1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35" y="174635"/>
            <a:ext cx="9670330" cy="571813"/>
          </a:xfrm>
        </p:spPr>
        <p:txBody>
          <a:bodyPr>
            <a:noAutofit/>
          </a:bodyPr>
          <a:lstStyle/>
          <a:p>
            <a:pPr>
              <a:buSzPts val="4800"/>
            </a:pPr>
            <a:r>
              <a:rPr lang="el-G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Δημιουργία Πλήρους Αναπτύγματος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2022-12-10 16-07-41">
            <a:hlinkClick r:id="" action="ppaction://media"/>
            <a:extLst>
              <a:ext uri="{FF2B5EF4-FFF2-40B4-BE49-F238E27FC236}">
                <a16:creationId xmlns:a16="http://schemas.microsoft.com/office/drawing/2014/main" id="{4353CFC3-0096-BA18-8254-7E9721DDC26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40" end="76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46448"/>
            <a:ext cx="12192000" cy="611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8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22F580CD-5DE0-EDBD-C5AE-4957AC078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" y="387161"/>
            <a:ext cx="11379199" cy="592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27810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"/>
          <p:cNvSpPr txBox="1">
            <a:spLocks noGrp="1"/>
          </p:cNvSpPr>
          <p:nvPr>
            <p:ph type="title"/>
          </p:nvPr>
        </p:nvSpPr>
        <p:spPr>
          <a:xfrm>
            <a:off x="1200975" y="305457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l-G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Μέθοδος </a:t>
            </a:r>
            <a:r>
              <a:rPr lang="el-GR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JonSwap</a:t>
            </a:r>
            <a:endParaRPr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F4D1EBC-54BD-8E9E-5D75-2E4B590A6357}"/>
                  </a:ext>
                </a:extLst>
              </p:cNvPr>
              <p:cNvSpPr txBox="1"/>
              <p:nvPr/>
            </p:nvSpPr>
            <p:spPr>
              <a:xfrm>
                <a:off x="812243" y="1894787"/>
                <a:ext cx="4994667" cy="44023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Clr>
                    <a:schemeClr val="accent2">
                      <a:lumMod val="60000"/>
                      <a:lumOff val="40000"/>
                    </a:schemeClr>
                  </a:buClr>
                  <a:buFont typeface="Wingdings" panose="05000000000000000000" pitchFamily="2" charset="2"/>
                  <a:buChar char="v"/>
                </a:pPr>
                <a:r>
                  <a:rPr lang="el-G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Εμπειρική μέθοδος για τον υπολογισμό του σημαντικού ύψος κύματος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l-GR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l-G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και της περιόδου μέγιστης ενεργειακής πυκνότητας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l-GR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l-GR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βάση σε πια περίπτωση ανήκει το κάθε κύμα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Clr>
                    <a:schemeClr val="accent2">
                      <a:lumMod val="60000"/>
                      <a:lumOff val="40000"/>
                    </a:schemeClr>
                  </a:buClr>
                  <a:buFont typeface="Wingdings" panose="05000000000000000000" pitchFamily="2" charset="2"/>
                  <a:buChar char="v"/>
                </a:pPr>
                <a:endParaRPr lang="el-G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Clr>
                    <a:schemeClr val="accent2">
                      <a:lumMod val="60000"/>
                      <a:lumOff val="40000"/>
                    </a:schemeClr>
                  </a:buClr>
                  <a:buFont typeface="Wingdings" panose="05000000000000000000" pitchFamily="2" charset="2"/>
                  <a:buChar char="v"/>
                </a:pPr>
                <a:r>
                  <a:rPr lang="el-GR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Εύρεση περιπτώσεων: </a:t>
                </a:r>
                <a:r>
                  <a:rPr lang="el-G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γίνεται ένας έλεγχος και βάση αυτού δίνονται οι τύποι για τον υπολογισμό των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l-G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και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l-GR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l-G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Clr>
                    <a:schemeClr val="accent2">
                      <a:lumMod val="60000"/>
                      <a:lumOff val="40000"/>
                    </a:schemeClr>
                  </a:buClr>
                  <a:buFont typeface="Wingdings" panose="05000000000000000000" pitchFamily="2" charset="2"/>
                  <a:buChar char="v"/>
                </a:pPr>
                <a:endParaRPr lang="el-G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Clr>
                    <a:schemeClr val="accent2">
                      <a:lumMod val="60000"/>
                      <a:lumOff val="40000"/>
                    </a:schemeClr>
                  </a:buClr>
                  <a:buFont typeface="Wingdings" panose="05000000000000000000" pitchFamily="2" charset="2"/>
                  <a:buChar char="v"/>
                </a:pPr>
                <a:r>
                  <a:rPr lang="el-GR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Περίπτωση 3</a:t>
                </a:r>
                <a:r>
                  <a:rPr lang="el-G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l-GR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Πολύ μεγάλο </a:t>
                </a:r>
                <a:r>
                  <a:rPr 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 </a:t>
                </a:r>
                <a:r>
                  <a:rPr lang="el-G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και </a:t>
                </a:r>
                <a:r>
                  <a:rPr 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  </a:t>
                </a:r>
                <a:r>
                  <a:rPr 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lang="el-G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Πλήρης ανάπτυξη κύματος</a:t>
                </a:r>
              </a:p>
              <a:p>
                <a:pPr algn="just">
                  <a:buClr>
                    <a:schemeClr val="accent2">
                      <a:lumMod val="60000"/>
                      <a:lumOff val="40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=0.243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              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8.13</m:t>
                      </m:r>
                    </m:oMath>
                  </m:oMathPara>
                </a14:m>
                <a:endParaRPr lang="el-G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buClr>
                    <a:schemeClr val="accent2">
                      <a:lumMod val="60000"/>
                      <a:lumOff val="40000"/>
                    </a:schemeClr>
                  </a:buClr>
                </a:pPr>
                <a:endParaRPr lang="el-G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Clr>
                    <a:schemeClr val="accent2">
                      <a:lumMod val="60000"/>
                      <a:lumOff val="40000"/>
                    </a:schemeClr>
                  </a:buClr>
                  <a:buFont typeface="Wingdings" panose="05000000000000000000" pitchFamily="2" charset="2"/>
                  <a:buChar char="v"/>
                </a:pPr>
                <a:r>
                  <a:rPr lang="el-GR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Περίπτωση 1</a:t>
                </a:r>
                <a:r>
                  <a:rPr lang="el-G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l-G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Περιορισμένο μήκος 𝑭, αλλά η 𝒕</a:t>
                </a:r>
                <a:r>
                  <a:rPr lang="el-GR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𝒅</a:t>
                </a:r>
                <a:r>
                  <a:rPr lang="el-GR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πολύ μεγάλη</a:t>
                </a:r>
                <a:endPara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buClr>
                    <a:schemeClr val="accent2">
                      <a:lumMod val="60000"/>
                      <a:lumOff val="40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l-GR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l-GR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l-GR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∙0.0016∙</m:t>
                          </m:r>
                          <m:sSup>
                            <m:sSupPr>
                              <m:ctrlPr>
                                <a:rPr lang="en-US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𝑔</m:t>
                                      </m:r>
                                      <m:r>
                                        <a:rPr lang="el-GR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sSubSup>
                                        <m:sSubSupPr>
                                          <m:ctrlPr>
                                            <a:rPr lang="en-US" i="1"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i="1"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𝐴</m:t>
                                          </m:r>
                                        </m:sub>
                                        <m:sup>
                                          <m:r>
                                            <a:rPr lang="el-GR" i="1"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l-GR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0.5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𝑔</m:t>
                          </m:r>
                        </m:den>
                      </m:f>
                      <m:r>
                        <a:rPr lang="el-GR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    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T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l-GR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l-GR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∙0.286∙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𝑔</m:t>
                                      </m:r>
                                      <m:r>
                                        <a:rPr lang="el-GR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∙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sSubSup>
                                        <m:sSub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𝐴</m:t>
                                          </m:r>
                                        </m:sub>
                                        <m:sup>
                                          <m:r>
                                            <a:rPr lang="el-GR" i="1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l-GR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0.33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3" algn="just">
                  <a:buClr>
                    <a:schemeClr val="accent2">
                      <a:lumMod val="60000"/>
                      <a:lumOff val="40000"/>
                    </a:schemeClr>
                  </a:buClr>
                </a:pPr>
                <a:endParaRPr lang="el-G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lvl="4" indent="-285750" algn="just">
                  <a:buClr>
                    <a:schemeClr val="accent2">
                      <a:lumMod val="60000"/>
                      <a:lumOff val="40000"/>
                    </a:schemeClr>
                  </a:buClr>
                  <a:buFont typeface="Wingdings" panose="05000000000000000000" pitchFamily="2" charset="2"/>
                  <a:buChar char="v"/>
                </a:pPr>
                <a:r>
                  <a:rPr lang="el-G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Ύψος και  Περίοδος: από τον υπολογισμένο από το χάρτη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l-G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θέτοντας </a:t>
                </a:r>
                <a:r>
                  <a:rPr lang="en-US" sz="16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= F</a:t>
                </a:r>
                <a:endParaRPr lang="el-GR" sz="16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F4D1EBC-54BD-8E9E-5D75-2E4B590A6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243" y="1894787"/>
                <a:ext cx="4994667" cy="4402359"/>
              </a:xfrm>
              <a:prstGeom prst="rect">
                <a:avLst/>
              </a:prstGeom>
              <a:blipFill>
                <a:blip r:embed="rId3"/>
                <a:stretch>
                  <a:fillRect l="-122" t="-277" r="-244" b="-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Πίνακας 2">
                <a:extLst>
                  <a:ext uri="{FF2B5EF4-FFF2-40B4-BE49-F238E27FC236}">
                    <a16:creationId xmlns:a16="http://schemas.microsoft.com/office/drawing/2014/main" id="{0BE868EC-F432-CABE-25F8-58251689729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9832249"/>
                  </p:ext>
                </p:extLst>
              </p:nvPr>
            </p:nvGraphicFramePr>
            <p:xfrm>
              <a:off x="5878286" y="1894787"/>
              <a:ext cx="6188021" cy="4316849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214807">
                      <a:extLst>
                        <a:ext uri="{9D8B030D-6E8A-4147-A177-3AD203B41FA5}">
                          <a16:colId xmlns:a16="http://schemas.microsoft.com/office/drawing/2014/main" val="679329775"/>
                        </a:ext>
                      </a:extLst>
                    </a:gridCol>
                    <a:gridCol w="1064992">
                      <a:extLst>
                        <a:ext uri="{9D8B030D-6E8A-4147-A177-3AD203B41FA5}">
                          <a16:colId xmlns:a16="http://schemas.microsoft.com/office/drawing/2014/main" val="919177411"/>
                        </a:ext>
                      </a:extLst>
                    </a:gridCol>
                    <a:gridCol w="625316">
                      <a:extLst>
                        <a:ext uri="{9D8B030D-6E8A-4147-A177-3AD203B41FA5}">
                          <a16:colId xmlns:a16="http://schemas.microsoft.com/office/drawing/2014/main" val="297190066"/>
                        </a:ext>
                      </a:extLst>
                    </a:gridCol>
                    <a:gridCol w="1662815">
                      <a:extLst>
                        <a:ext uri="{9D8B030D-6E8A-4147-A177-3AD203B41FA5}">
                          <a16:colId xmlns:a16="http://schemas.microsoft.com/office/drawing/2014/main" val="1105960961"/>
                        </a:ext>
                      </a:extLst>
                    </a:gridCol>
                    <a:gridCol w="685190">
                      <a:extLst>
                        <a:ext uri="{9D8B030D-6E8A-4147-A177-3AD203B41FA5}">
                          <a16:colId xmlns:a16="http://schemas.microsoft.com/office/drawing/2014/main" val="553665494"/>
                        </a:ext>
                      </a:extLst>
                    </a:gridCol>
                    <a:gridCol w="447657">
                      <a:extLst>
                        <a:ext uri="{9D8B030D-6E8A-4147-A177-3AD203B41FA5}">
                          <a16:colId xmlns:a16="http://schemas.microsoft.com/office/drawing/2014/main" val="176887297"/>
                        </a:ext>
                      </a:extLst>
                    </a:gridCol>
                    <a:gridCol w="487244">
                      <a:extLst>
                        <a:ext uri="{9D8B030D-6E8A-4147-A177-3AD203B41FA5}">
                          <a16:colId xmlns:a16="http://schemas.microsoft.com/office/drawing/2014/main" val="2410008118"/>
                        </a:ext>
                      </a:extLst>
                    </a:gridCol>
                  </a:tblGrid>
                  <a:tr h="1011869"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Διεύθυνση Ανέμου</a:t>
                          </a:r>
                          <a:endParaRPr lang="el-GR" sz="1200" b="1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b="1" u="none" strike="noStrike" cap="none" smtClean="0">
                                      <a:solidFill>
                                        <a:schemeClr val="dk1"/>
                                      </a:solidFill>
                                      <a:sym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1" u="none" strike="noStrike" cap="none">
                                      <a:solidFill>
                                        <a:schemeClr val="dk1"/>
                                      </a:solidFill>
                                      <a:sym typeface="Arial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1200" b="1" u="none" strike="noStrike" cap="none">
                                      <a:solidFill>
                                        <a:schemeClr val="dk1"/>
                                      </a:solidFill>
                                      <a:sym typeface="Arial"/>
                                    </a:rPr>
                                    <m:t>𝑒𝑓𝑓</m:t>
                                  </m:r>
                                </m:sub>
                              </m:sSub>
                              <m:r>
                                <a:rPr lang="en-US" sz="1200" b="1" u="none" strike="noStrike" cap="none" smtClean="0">
                                  <a:solidFill>
                                    <a:schemeClr val="dk1"/>
                                  </a:solidFill>
                                  <a:sym typeface="Arial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200" b="1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(m)</a:t>
                          </a:r>
                          <a:endParaRPr lang="en-US" sz="1200" b="1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200" dirty="0">
                              <a:solidFill>
                                <a:schemeClr val="tx1"/>
                              </a:solidFill>
                            </a:rPr>
                            <a:t>t</a:t>
                          </a:r>
                          <a:r>
                            <a:rPr lang="en-US" sz="1200" baseline="-25000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  <a:r>
                            <a:rPr lang="en-US" sz="1200" b="1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 (days)</a:t>
                          </a:r>
                          <a:endParaRPr lang="en-US" sz="1200" b="1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Περίπτωση</a:t>
                          </a:r>
                          <a:endParaRPr lang="el-GR" sz="1200" b="1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1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X (m)</a:t>
                          </a:r>
                          <a:endParaRPr lang="en-US" sz="1200" b="1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Τ</a:t>
                          </a:r>
                          <a:r>
                            <a:rPr lang="en-US" sz="1200" b="1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p (s)</a:t>
                          </a:r>
                          <a:endParaRPr lang="en-US" sz="1200" b="1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1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Hs (m)</a:t>
                          </a:r>
                          <a:endParaRPr lang="en-US" sz="1200" b="1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6987624"/>
                      </a:ext>
                    </a:extLst>
                  </a:tr>
                  <a:tr h="550830"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SW</a:t>
                          </a:r>
                          <a:endParaRPr lang="en-US" sz="12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1665,61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1,49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rgbClr val="FF0000"/>
                              </a:solidFill>
                              <a:sym typeface="Arial"/>
                            </a:rPr>
                            <a:t>Περίπτωση 1</a:t>
                          </a:r>
                          <a:endParaRPr lang="el-GR" sz="1200" b="1" i="0" u="none" strike="noStrike" cap="none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1665,61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1,03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0,06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19376207"/>
                      </a:ext>
                    </a:extLst>
                  </a:tr>
                  <a:tr h="550830"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WSW</a:t>
                          </a:r>
                          <a:endParaRPr lang="en-US" sz="12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961866,05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1,33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rgbClr val="0070C0"/>
                              </a:solidFill>
                              <a:sym typeface="Arial"/>
                            </a:rPr>
                            <a:t>Περίπτωση 3</a:t>
                          </a:r>
                          <a:endParaRPr lang="el-GR" sz="1200" b="1" i="0" u="none" strike="noStrike" cap="none" dirty="0">
                            <a:solidFill>
                              <a:srgbClr val="0070C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-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2,37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0,20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044936"/>
                      </a:ext>
                    </a:extLst>
                  </a:tr>
                  <a:tr h="550830"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W</a:t>
                          </a:r>
                          <a:endParaRPr lang="en-US" sz="12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1027787,54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1,62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rgbClr val="0070C0"/>
                              </a:solidFill>
                              <a:sym typeface="Arial"/>
                            </a:rPr>
                            <a:t>Περίπτωση 3</a:t>
                          </a:r>
                          <a:endParaRPr lang="el-GR" sz="1200" b="1" i="0" u="none" strike="noStrike" cap="none" dirty="0">
                            <a:solidFill>
                              <a:srgbClr val="0070C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-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>
                              <a:solidFill>
                                <a:schemeClr val="dk1"/>
                              </a:solidFill>
                              <a:sym typeface="Arial"/>
                            </a:rPr>
                            <a:t>2,68</a:t>
                          </a:r>
                          <a:endParaRPr lang="en-US" sz="1100" b="0" i="0" u="none" strike="noStrike" cap="none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0,26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70828970"/>
                      </a:ext>
                    </a:extLst>
                  </a:tr>
                  <a:tr h="550830"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WNW</a:t>
                          </a:r>
                          <a:endParaRPr lang="en-US" sz="12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634482,18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1,33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rgbClr val="0070C0"/>
                              </a:solidFill>
                              <a:sym typeface="Arial"/>
                            </a:rPr>
                            <a:t>Περίπτωση 3</a:t>
                          </a:r>
                          <a:endParaRPr lang="el-GR" sz="1200" b="1" i="0" u="none" strike="noStrike" cap="none" dirty="0">
                            <a:solidFill>
                              <a:srgbClr val="0070C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-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2,67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0,26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8848652"/>
                      </a:ext>
                    </a:extLst>
                  </a:tr>
                  <a:tr h="550830"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NW</a:t>
                          </a:r>
                          <a:endParaRPr lang="en-US" sz="12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19948,36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1,29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rgbClr val="FF0000"/>
                              </a:solidFill>
                              <a:sym typeface="Arial"/>
                            </a:rPr>
                            <a:t>Περίπτωση 1</a:t>
                          </a:r>
                          <a:endParaRPr lang="el-GR" sz="1200" b="1" i="0" u="none" strike="noStrike" cap="none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19948,36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2,53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0,27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97749096"/>
                      </a:ext>
                    </a:extLst>
                  </a:tr>
                  <a:tr h="550830"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NNW</a:t>
                          </a:r>
                          <a:endParaRPr lang="en-US" sz="12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528,26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1,56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rgbClr val="FF0000"/>
                              </a:solidFill>
                              <a:sym typeface="Arial"/>
                            </a:rPr>
                            <a:t>Περίπτωση 1</a:t>
                          </a:r>
                          <a:endParaRPr lang="el-GR" sz="1200" b="1" i="0" u="none" strike="noStrike" cap="none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528,26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0,69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0,03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3729917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Πίνακας 2">
                <a:extLst>
                  <a:ext uri="{FF2B5EF4-FFF2-40B4-BE49-F238E27FC236}">
                    <a16:creationId xmlns:a16="http://schemas.microsoft.com/office/drawing/2014/main" id="{0BE868EC-F432-CABE-25F8-58251689729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9832249"/>
                  </p:ext>
                </p:extLst>
              </p:nvPr>
            </p:nvGraphicFramePr>
            <p:xfrm>
              <a:off x="5878286" y="1894787"/>
              <a:ext cx="6188021" cy="4316849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214807">
                      <a:extLst>
                        <a:ext uri="{9D8B030D-6E8A-4147-A177-3AD203B41FA5}">
                          <a16:colId xmlns:a16="http://schemas.microsoft.com/office/drawing/2014/main" val="679329775"/>
                        </a:ext>
                      </a:extLst>
                    </a:gridCol>
                    <a:gridCol w="1064992">
                      <a:extLst>
                        <a:ext uri="{9D8B030D-6E8A-4147-A177-3AD203B41FA5}">
                          <a16:colId xmlns:a16="http://schemas.microsoft.com/office/drawing/2014/main" val="919177411"/>
                        </a:ext>
                      </a:extLst>
                    </a:gridCol>
                    <a:gridCol w="625316">
                      <a:extLst>
                        <a:ext uri="{9D8B030D-6E8A-4147-A177-3AD203B41FA5}">
                          <a16:colId xmlns:a16="http://schemas.microsoft.com/office/drawing/2014/main" val="297190066"/>
                        </a:ext>
                      </a:extLst>
                    </a:gridCol>
                    <a:gridCol w="1662815">
                      <a:extLst>
                        <a:ext uri="{9D8B030D-6E8A-4147-A177-3AD203B41FA5}">
                          <a16:colId xmlns:a16="http://schemas.microsoft.com/office/drawing/2014/main" val="1105960961"/>
                        </a:ext>
                      </a:extLst>
                    </a:gridCol>
                    <a:gridCol w="685190">
                      <a:extLst>
                        <a:ext uri="{9D8B030D-6E8A-4147-A177-3AD203B41FA5}">
                          <a16:colId xmlns:a16="http://schemas.microsoft.com/office/drawing/2014/main" val="553665494"/>
                        </a:ext>
                      </a:extLst>
                    </a:gridCol>
                    <a:gridCol w="447657">
                      <a:extLst>
                        <a:ext uri="{9D8B030D-6E8A-4147-A177-3AD203B41FA5}">
                          <a16:colId xmlns:a16="http://schemas.microsoft.com/office/drawing/2014/main" val="176887297"/>
                        </a:ext>
                      </a:extLst>
                    </a:gridCol>
                    <a:gridCol w="487244">
                      <a:extLst>
                        <a:ext uri="{9D8B030D-6E8A-4147-A177-3AD203B41FA5}">
                          <a16:colId xmlns:a16="http://schemas.microsoft.com/office/drawing/2014/main" val="2410008118"/>
                        </a:ext>
                      </a:extLst>
                    </a:gridCol>
                  </a:tblGrid>
                  <a:tr h="1011869"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Διεύθυνση Ανέμου</a:t>
                          </a:r>
                          <a:endParaRPr lang="el-GR" sz="1200" b="1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14286" t="-602" r="-368000" b="-3289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200" dirty="0">
                              <a:solidFill>
                                <a:schemeClr val="tx1"/>
                              </a:solidFill>
                            </a:rPr>
                            <a:t>t</a:t>
                          </a:r>
                          <a:r>
                            <a:rPr lang="en-US" sz="1200" baseline="-25000" dirty="0">
                              <a:solidFill>
                                <a:schemeClr val="tx1"/>
                              </a:solidFill>
                            </a:rPr>
                            <a:t>d</a:t>
                          </a:r>
                          <a:r>
                            <a:rPr lang="en-US" sz="1200" b="1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 (days)</a:t>
                          </a:r>
                          <a:endParaRPr lang="en-US" sz="1200" b="1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Περίπτωση</a:t>
                          </a:r>
                          <a:endParaRPr lang="el-GR" sz="1200" b="1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1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X (m)</a:t>
                          </a:r>
                          <a:endParaRPr lang="en-US" sz="1200" b="1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Τ</a:t>
                          </a:r>
                          <a:r>
                            <a:rPr lang="en-US" sz="1200" b="1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p (s)</a:t>
                          </a:r>
                          <a:endParaRPr lang="en-US" sz="1200" b="1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1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Hs (m)</a:t>
                          </a:r>
                          <a:endParaRPr lang="en-US" sz="1200" b="1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6987624"/>
                      </a:ext>
                    </a:extLst>
                  </a:tr>
                  <a:tr h="550830"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SW</a:t>
                          </a:r>
                          <a:endParaRPr lang="en-US" sz="12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1665,61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1,49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rgbClr val="FF0000"/>
                              </a:solidFill>
                              <a:sym typeface="Arial"/>
                            </a:rPr>
                            <a:t>Περίπτωση 1</a:t>
                          </a:r>
                          <a:endParaRPr lang="el-GR" sz="1200" b="1" i="0" u="none" strike="noStrike" cap="none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1665,61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1,03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0,06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19376207"/>
                      </a:ext>
                    </a:extLst>
                  </a:tr>
                  <a:tr h="550830"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WSW</a:t>
                          </a:r>
                          <a:endParaRPr lang="en-US" sz="12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961866,05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1,33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rgbClr val="0070C0"/>
                              </a:solidFill>
                              <a:sym typeface="Arial"/>
                            </a:rPr>
                            <a:t>Περίπτωση 3</a:t>
                          </a:r>
                          <a:endParaRPr lang="el-GR" sz="1200" b="1" i="0" u="none" strike="noStrike" cap="none" dirty="0">
                            <a:solidFill>
                              <a:srgbClr val="0070C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-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2,37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0,20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044936"/>
                      </a:ext>
                    </a:extLst>
                  </a:tr>
                  <a:tr h="550830"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W</a:t>
                          </a:r>
                          <a:endParaRPr lang="en-US" sz="12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1027787,54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1,62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rgbClr val="0070C0"/>
                              </a:solidFill>
                              <a:sym typeface="Arial"/>
                            </a:rPr>
                            <a:t>Περίπτωση 3</a:t>
                          </a:r>
                          <a:endParaRPr lang="el-GR" sz="1200" b="1" i="0" u="none" strike="noStrike" cap="none" dirty="0">
                            <a:solidFill>
                              <a:srgbClr val="0070C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-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>
                              <a:solidFill>
                                <a:schemeClr val="dk1"/>
                              </a:solidFill>
                              <a:sym typeface="Arial"/>
                            </a:rPr>
                            <a:t>2,68</a:t>
                          </a:r>
                          <a:endParaRPr lang="en-US" sz="1100" b="0" i="0" u="none" strike="noStrike" cap="none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0,26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70828970"/>
                      </a:ext>
                    </a:extLst>
                  </a:tr>
                  <a:tr h="550830"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WNW</a:t>
                          </a:r>
                          <a:endParaRPr lang="en-US" sz="12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634482,18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1,33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rgbClr val="0070C0"/>
                              </a:solidFill>
                              <a:sym typeface="Arial"/>
                            </a:rPr>
                            <a:t>Περίπτωση 3</a:t>
                          </a:r>
                          <a:endParaRPr lang="el-GR" sz="1200" b="1" i="0" u="none" strike="noStrike" cap="none" dirty="0">
                            <a:solidFill>
                              <a:srgbClr val="0070C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-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2,67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0,26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8848652"/>
                      </a:ext>
                    </a:extLst>
                  </a:tr>
                  <a:tr h="550830"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NW</a:t>
                          </a:r>
                          <a:endParaRPr lang="en-US" sz="12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19948,36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1,29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rgbClr val="FF0000"/>
                              </a:solidFill>
                              <a:sym typeface="Arial"/>
                            </a:rPr>
                            <a:t>Περίπτωση 1</a:t>
                          </a:r>
                          <a:endParaRPr lang="el-GR" sz="1200" b="1" i="0" u="none" strike="noStrike" cap="none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19948,36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2,53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0,27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97749096"/>
                      </a:ext>
                    </a:extLst>
                  </a:tr>
                  <a:tr h="550830"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2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NNW</a:t>
                          </a:r>
                          <a:endParaRPr lang="en-US" sz="12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528,26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1,56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l-GR" sz="1200" b="1" u="none" strike="noStrike" cap="none" dirty="0">
                              <a:solidFill>
                                <a:srgbClr val="FF0000"/>
                              </a:solidFill>
                              <a:sym typeface="Arial"/>
                            </a:rPr>
                            <a:t>Περίπτωση 1</a:t>
                          </a:r>
                          <a:endParaRPr lang="el-GR" sz="1200" b="1" i="0" u="none" strike="noStrike" cap="none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528,26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0,69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sz="1100" b="0" u="none" strike="noStrike" cap="none" dirty="0">
                              <a:solidFill>
                                <a:schemeClr val="dk1"/>
                              </a:solidFill>
                              <a:sym typeface="Arial"/>
                            </a:rPr>
                            <a:t>0,03</a:t>
                          </a:r>
                          <a:endParaRPr lang="en-US" sz="1100" b="0" i="0" u="none" strike="noStrike" cap="none" dirty="0">
                            <a:solidFill>
                              <a:schemeClr val="dk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5848" marR="5848" marT="5848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37299179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0241585-9782-2DE6-2BDC-BD5511344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Κλίση του πυθμένα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C484375-B064-087F-ED87-97146B868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2150338"/>
            <a:ext cx="3992973" cy="3692035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l-GR" sz="1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Υπολογίζεται η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κλίση του πυθμένα του βυθού στη </a:t>
            </a:r>
            <a:r>
              <a:rPr lang="el-GR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Φαλάσαρνα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για κάθε γνωστή διεύθυνση ανέμου απο  τις ισοβαθείς καμπύλες της περιοχής.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l-GR" sz="1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 απόσταση 100 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 </a:t>
            </a:r>
            <a:r>
              <a:rPr lang="el-G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από την ακτή, με αφετηρία το ίδιο αρχικό σημείο προκύπτουν οι διαφορετικές κλίσεις, με τιμές πολύ κοντινές στη μέση κλίση, ίση με 0,02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125358BB-37D5-1EB9-85CB-8D890EB594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989" y="1933316"/>
            <a:ext cx="5964859" cy="41260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6006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C97BB9F-B738-B0AE-AB19-649F83DC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035" y="141049"/>
            <a:ext cx="10364452" cy="1605094"/>
          </a:xfrm>
        </p:spPr>
        <p:txBody>
          <a:bodyPr/>
          <a:lstStyle/>
          <a:p>
            <a:r>
              <a:rPr lang="el-G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Νομογραφήματα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5B97A62-6643-4CC8-041D-7CD74B55C4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Θέση κειμένου 7">
                <a:extLst>
                  <a:ext uri="{FF2B5EF4-FFF2-40B4-BE49-F238E27FC236}">
                    <a16:creationId xmlns:a16="http://schemas.microsoft.com/office/drawing/2014/main" id="{96C11CE2-FBB4-1E0D-FD11-18CA84E8E310}"/>
                  </a:ext>
                </a:extLst>
              </p:cNvPr>
              <p:cNvSpPr>
                <a:spLocks noGrp="1"/>
              </p:cNvSpPr>
              <p:nvPr>
                <p:ph type="body" idx="6"/>
              </p:nvPr>
            </p:nvSpPr>
            <p:spPr>
              <a:xfrm>
                <a:off x="7226335" y="5518759"/>
                <a:ext cx="3737035" cy="686663"/>
              </a:xfr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r>
                        <a:rPr lang="en-US" sz="18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=1,16</m:t>
                      </m:r>
                      <m:r>
                        <a:rPr lang="en-US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𝑑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𝑏</m:t>
                          </m:r>
                        </m:sub>
                      </m:sSub>
                      <m:r>
                        <a:rPr lang="el-G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=0,34</m:t>
                      </m:r>
                    </m:oMath>
                  </m:oMathPara>
                </a14:m>
                <a:endParaRPr lang="en-US" sz="1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Θέση κειμένου 7">
                <a:extLst>
                  <a:ext uri="{FF2B5EF4-FFF2-40B4-BE49-F238E27FC236}">
                    <a16:creationId xmlns:a16="http://schemas.microsoft.com/office/drawing/2014/main" id="{96C11CE2-FBB4-1E0D-FD11-18CA84E8E3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6"/>
              </p:nvPr>
            </p:nvSpPr>
            <p:spPr>
              <a:xfrm>
                <a:off x="7226335" y="5518759"/>
                <a:ext cx="3737035" cy="6866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4.png">
            <a:extLst>
              <a:ext uri="{FF2B5EF4-FFF2-40B4-BE49-F238E27FC236}">
                <a16:creationId xmlns:a16="http://schemas.microsoft.com/office/drawing/2014/main" id="{0A45E1EF-6321-F19E-7503-6759CB617300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527772" y="2107116"/>
            <a:ext cx="5122934" cy="3433098"/>
          </a:xfrm>
          <a:prstGeom prst="rect">
            <a:avLst/>
          </a:prstGeom>
          <a:ln/>
        </p:spPr>
      </p:pic>
      <p:pic>
        <p:nvPicPr>
          <p:cNvPr id="10" name="image1.png">
            <a:extLst>
              <a:ext uri="{FF2B5EF4-FFF2-40B4-BE49-F238E27FC236}">
                <a16:creationId xmlns:a16="http://schemas.microsoft.com/office/drawing/2014/main" id="{9E4EDEC2-DA93-E604-0004-624BCC84A90E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6305261" y="2177593"/>
            <a:ext cx="5005959" cy="3341166"/>
          </a:xfrm>
          <a:prstGeom prst="rect">
            <a:avLst/>
          </a:prstGeom>
          <a:ln/>
        </p:spPr>
      </p:pic>
      <p:cxnSp>
        <p:nvCxnSpPr>
          <p:cNvPr id="12" name="Ευθεία γραμμή σύνδεσης 11">
            <a:extLst>
              <a:ext uri="{FF2B5EF4-FFF2-40B4-BE49-F238E27FC236}">
                <a16:creationId xmlns:a16="http://schemas.microsoft.com/office/drawing/2014/main" id="{A4CEC856-55BC-34F5-1B7E-4C7F2FDF99F9}"/>
              </a:ext>
            </a:extLst>
          </p:cNvPr>
          <p:cNvCxnSpPr>
            <a:cxnSpLocks/>
          </p:cNvCxnSpPr>
          <p:nvPr/>
        </p:nvCxnSpPr>
        <p:spPr>
          <a:xfrm>
            <a:off x="3499966" y="4369699"/>
            <a:ext cx="0" cy="7929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Ευθεία γραμμή σύνδεσης 15">
            <a:extLst>
              <a:ext uri="{FF2B5EF4-FFF2-40B4-BE49-F238E27FC236}">
                <a16:creationId xmlns:a16="http://schemas.microsoft.com/office/drawing/2014/main" id="{DEA18AE4-67A1-D668-7846-115B73F7C497}"/>
              </a:ext>
            </a:extLst>
          </p:cNvPr>
          <p:cNvCxnSpPr>
            <a:cxnSpLocks/>
          </p:cNvCxnSpPr>
          <p:nvPr/>
        </p:nvCxnSpPr>
        <p:spPr>
          <a:xfrm flipH="1">
            <a:off x="946768" y="4369699"/>
            <a:ext cx="255319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Ευθεία γραμμή σύνδεσης 19">
            <a:extLst>
              <a:ext uri="{FF2B5EF4-FFF2-40B4-BE49-F238E27FC236}">
                <a16:creationId xmlns:a16="http://schemas.microsoft.com/office/drawing/2014/main" id="{0DA56B9D-51E2-461E-3026-9B5B587DA02C}"/>
              </a:ext>
            </a:extLst>
          </p:cNvPr>
          <p:cNvCxnSpPr>
            <a:cxnSpLocks/>
          </p:cNvCxnSpPr>
          <p:nvPr/>
        </p:nvCxnSpPr>
        <p:spPr>
          <a:xfrm>
            <a:off x="7533469" y="4026370"/>
            <a:ext cx="0" cy="12015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Ευθεία γραμμή σύνδεσης 21">
            <a:extLst>
              <a:ext uri="{FF2B5EF4-FFF2-40B4-BE49-F238E27FC236}">
                <a16:creationId xmlns:a16="http://schemas.microsoft.com/office/drawing/2014/main" id="{957F2324-A613-8AA5-9B0A-2D88BFC4537F}"/>
              </a:ext>
            </a:extLst>
          </p:cNvPr>
          <p:cNvCxnSpPr>
            <a:cxnSpLocks/>
          </p:cNvCxnSpPr>
          <p:nvPr/>
        </p:nvCxnSpPr>
        <p:spPr>
          <a:xfrm flipH="1">
            <a:off x="6588369" y="4035632"/>
            <a:ext cx="945100" cy="596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Θέση κειμένου 5">
                <a:extLst>
                  <a:ext uri="{FF2B5EF4-FFF2-40B4-BE49-F238E27FC236}">
                    <a16:creationId xmlns:a16="http://schemas.microsoft.com/office/drawing/2014/main" id="{2EE09EB7-0460-9CD7-8256-691B2BABD2F9}"/>
                  </a:ext>
                </a:extLst>
              </p:cNvPr>
              <p:cNvSpPr>
                <a:spLocks noGrp="1"/>
              </p:cNvSpPr>
              <p:nvPr>
                <p:ph type="body" idx="4"/>
              </p:nvPr>
            </p:nvSpPr>
            <p:spPr>
              <a:xfrm>
                <a:off x="1074029" y="5582162"/>
                <a:ext cx="4299249" cy="576262"/>
              </a:xfr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𝛨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l-GR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1800" b="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=1,15</m:t>
                      </m:r>
                      <m:r>
                        <a:rPr lang="en-US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𝛨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𝑏</m:t>
                          </m:r>
                        </m:sub>
                      </m:sSub>
                      <m:r>
                        <a:rPr lang="el-GR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=0,30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Θέση κειμένου 5">
                <a:extLst>
                  <a:ext uri="{FF2B5EF4-FFF2-40B4-BE49-F238E27FC236}">
                    <a16:creationId xmlns:a16="http://schemas.microsoft.com/office/drawing/2014/main" id="{2EE09EB7-0460-9CD7-8256-691B2BABD2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"/>
              </p:nvPr>
            </p:nvSpPr>
            <p:spPr>
              <a:xfrm>
                <a:off x="1074029" y="5582162"/>
                <a:ext cx="4299249" cy="576262"/>
              </a:xfrm>
              <a:blipFill>
                <a:blip r:embed="rId5"/>
                <a:stretch>
                  <a:fillRect t="-3191" b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8561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61524E-8D71-6AAC-AD2C-AA5BB5CDA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121" y="263525"/>
            <a:ext cx="10058400" cy="1450757"/>
          </a:xfrm>
        </p:spPr>
        <p:txBody>
          <a:bodyPr/>
          <a:lstStyle/>
          <a:p>
            <a:r>
              <a:rPr lang="el-G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Έλεγχος Θραύσης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F70B0E55-951A-6735-FCD1-478CD7130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019422"/>
              </p:ext>
            </p:extLst>
          </p:nvPr>
        </p:nvGraphicFramePr>
        <p:xfrm>
          <a:off x="6325385" y="1875933"/>
          <a:ext cx="5712642" cy="43867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5229">
                  <a:extLst>
                    <a:ext uri="{9D8B030D-6E8A-4147-A177-3AD203B41FA5}">
                      <a16:colId xmlns:a16="http://schemas.microsoft.com/office/drawing/2014/main" val="1206390764"/>
                    </a:ext>
                  </a:extLst>
                </a:gridCol>
                <a:gridCol w="660467">
                  <a:extLst>
                    <a:ext uri="{9D8B030D-6E8A-4147-A177-3AD203B41FA5}">
                      <a16:colId xmlns:a16="http://schemas.microsoft.com/office/drawing/2014/main" val="1890919632"/>
                    </a:ext>
                  </a:extLst>
                </a:gridCol>
                <a:gridCol w="922355">
                  <a:extLst>
                    <a:ext uri="{9D8B030D-6E8A-4147-A177-3AD203B41FA5}">
                      <a16:colId xmlns:a16="http://schemas.microsoft.com/office/drawing/2014/main" val="800129366"/>
                    </a:ext>
                  </a:extLst>
                </a:gridCol>
                <a:gridCol w="515725">
                  <a:extLst>
                    <a:ext uri="{9D8B030D-6E8A-4147-A177-3AD203B41FA5}">
                      <a16:colId xmlns:a16="http://schemas.microsoft.com/office/drawing/2014/main" val="3658316490"/>
                    </a:ext>
                  </a:extLst>
                </a:gridCol>
                <a:gridCol w="535561">
                  <a:extLst>
                    <a:ext uri="{9D8B030D-6E8A-4147-A177-3AD203B41FA5}">
                      <a16:colId xmlns:a16="http://schemas.microsoft.com/office/drawing/2014/main" val="2596563883"/>
                    </a:ext>
                  </a:extLst>
                </a:gridCol>
                <a:gridCol w="476053">
                  <a:extLst>
                    <a:ext uri="{9D8B030D-6E8A-4147-A177-3AD203B41FA5}">
                      <a16:colId xmlns:a16="http://schemas.microsoft.com/office/drawing/2014/main" val="649713179"/>
                    </a:ext>
                  </a:extLst>
                </a:gridCol>
                <a:gridCol w="515725">
                  <a:extLst>
                    <a:ext uri="{9D8B030D-6E8A-4147-A177-3AD203B41FA5}">
                      <a16:colId xmlns:a16="http://schemas.microsoft.com/office/drawing/2014/main" val="827211874"/>
                    </a:ext>
                  </a:extLst>
                </a:gridCol>
                <a:gridCol w="504632">
                  <a:extLst>
                    <a:ext uri="{9D8B030D-6E8A-4147-A177-3AD203B41FA5}">
                      <a16:colId xmlns:a16="http://schemas.microsoft.com/office/drawing/2014/main" val="2661168845"/>
                    </a:ext>
                  </a:extLst>
                </a:gridCol>
                <a:gridCol w="516895">
                  <a:extLst>
                    <a:ext uri="{9D8B030D-6E8A-4147-A177-3AD203B41FA5}">
                      <a16:colId xmlns:a16="http://schemas.microsoft.com/office/drawing/2014/main" val="3194096875"/>
                    </a:ext>
                  </a:extLst>
                </a:gridCol>
              </a:tblGrid>
              <a:tr h="721813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Διεύθυνση Ανέμου</a:t>
                      </a:r>
                      <a:endParaRPr lang="el-GR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Κλίση </a:t>
                      </a:r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Γωνία πυθμένα (φ</a:t>
                      </a:r>
                      <a:r>
                        <a:rPr lang="el-GR" sz="1600" u="none" strike="noStrike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l-GR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l-GR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l-GR" sz="1600" u="none" strike="noStrike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ο</a:t>
                      </a:r>
                      <a:endParaRPr lang="en-US" sz="1600" b="1" i="0" u="none" strike="noStrike" baseline="-25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2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φ</a:t>
                      </a: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sz="1200" u="none" strike="noStrike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en-US" sz="1600" b="1" i="0" u="none" strike="noStrike" baseline="-25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6982555"/>
                  </a:ext>
                </a:extLst>
              </a:tr>
              <a:tr h="608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SW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0,0165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0,95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1,64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0,88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0,86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0,51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6261041"/>
                  </a:ext>
                </a:extLst>
              </a:tr>
              <a:tr h="608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WSW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0,021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1,20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8,78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3,84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0,53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802410"/>
                  </a:ext>
                </a:extLst>
              </a:tr>
              <a:tr h="608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0,0225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1,29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11,22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4,18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4,93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1,84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0,57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650424"/>
                  </a:ext>
                </a:extLst>
              </a:tr>
              <a:tr h="608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WNW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0,021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11,17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4,18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4,88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1,83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0,53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5771752"/>
                  </a:ext>
                </a:extLst>
              </a:tr>
              <a:tr h="608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NW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0,017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0,97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3,95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5,83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0,57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817850"/>
                  </a:ext>
                </a:extLst>
              </a:tr>
              <a:tr h="6087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NNW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0,69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0,74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1,07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0,61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0,39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1,00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0" marR="3030" marT="3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445916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B3D75E4-FC13-10E1-8639-D21D2FE5F0DB}"/>
                  </a:ext>
                </a:extLst>
              </p:cNvPr>
              <p:cNvSpPr txBox="1"/>
              <p:nvPr/>
            </p:nvSpPr>
            <p:spPr>
              <a:xfrm>
                <a:off x="1182121" y="1956207"/>
                <a:ext cx="4795101" cy="4315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 rtl="0">
                  <a:spcBef>
                    <a:spcPts val="0"/>
                  </a:spcBef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r>
                  <a:rPr lang="el-GR" sz="1800" b="0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Επιβεβαίωση των χαρακτηριστικών τιμών κυμάτων θραύσης</a:t>
                </a:r>
                <a:r>
                  <a:rPr lang="el-G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l-GR" sz="1800" b="0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1800" b="0" i="0" u="none" strike="noStrike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αδιάστατος</a:t>
                </a:r>
                <a:r>
                  <a:rPr lang="el-GR" sz="1800" b="0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συντελεστής K</a:t>
                </a:r>
                <a:r>
                  <a:rPr lang="el-GR" sz="1800" b="0" i="0" u="none" strike="noStrike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l-GR" sz="1800" b="0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(ισούται με τη μονάδα):</a:t>
                </a:r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rtl="0"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000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l-GR" sz="2000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l-GR" sz="2000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</m:ctrlPr>
                            </m:fPr>
                            <m:num>
                              <m:box>
                                <m:boxPr>
                                  <m:ctrlPr>
                                    <a:rPr lang="en-US" sz="20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r>
                                    <a:rPr lang="el-GR" sz="20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𝑐𝑜𝑠</m:t>
                                  </m:r>
                                </m:e>
                              </m:box>
                              <m:r>
                                <a:rPr lang="en-US" sz="2000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l-GR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20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l-GR" sz="20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l-GR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 </m:t>
                              </m:r>
                            </m:num>
                            <m:den>
                              <m:box>
                                <m:boxPr>
                                  <m:ctrlPr>
                                    <a:rPr lang="en-US" sz="20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</a:rPr>
                                  </m:ctrlPr>
                                </m:boxPr>
                                <m:e>
                                  <m:r>
                                    <a:rPr lang="el-GR" sz="20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</a:rPr>
                                    <m:t>𝑐𝑜𝑠</m:t>
                                  </m:r>
                                </m:e>
                              </m:box>
                              <m:r>
                                <a:rPr lang="en-US" sz="20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(</m:t>
                              </m:r>
                              <m:r>
                                <a:rPr lang="el-GR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20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l-GR" sz="20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r>
                                <a:rPr lang="el-GR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en-US" sz="20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</a:rPr>
                                <m:t>)</m:t>
                              </m:r>
                            </m:den>
                          </m:f>
                        </m:e>
                      </m:rad>
                      <m:r>
                        <a:rPr lang="el-GR" sz="2000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≅1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rtl="0">
                  <a:spcBef>
                    <a:spcPts val="0"/>
                  </a:spcBef>
                  <a:spcAft>
                    <a:spcPts val="800"/>
                  </a:spcAft>
                </a:pPr>
                <a:endParaRPr lang="en-US" sz="18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 rtl="0">
                  <a:spcBef>
                    <a:spcPts val="0"/>
                  </a:spcBef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∙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sub>
                    </m:sSub>
                  </m:oMath>
                </a14:m>
                <a:endParaRPr lang="el-GR" sz="18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 rtl="0">
                  <a:spcBef>
                    <a:spcPts val="0"/>
                  </a:spcBef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endParaRPr lang="el-GR" sz="18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 rtl="0">
                  <a:spcBef>
                    <a:spcPts val="0"/>
                  </a:spcBef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r>
                  <a:rPr lang="el-GR" sz="18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el-GR" sz="1800" b="0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ε περίπτωση που δεν ικανοποιείται η παραπάνω εξίσωση, γίνεται επανάληψη της διαδικασίας με νέο ύψος κύματος στα βαθιά νερά</a:t>
                </a:r>
                <a:r>
                  <a:rPr lang="el-G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1800" b="0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και εύρεση νέων τιμών </a:t>
                </a:r>
                <a:r>
                  <a:rPr lang="el-GR" sz="1800" b="0" i="0" u="none" strike="noStrike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l-GR" sz="1800" b="0" i="0" u="none" strike="noStrike" baseline="-250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l-GR" sz="1800" b="0" i="0" u="none" strike="noStrike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1800" b="0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και </a:t>
                </a:r>
                <a:r>
                  <a:rPr lang="el-GR" sz="1800" b="0" i="0" u="none" strike="noStrike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l-GR" sz="1800" b="0" i="0" u="none" strike="noStrike" baseline="-250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l-GR" sz="1800" b="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B3D75E4-FC13-10E1-8639-D21D2FE5F0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121" y="1956207"/>
                <a:ext cx="4795101" cy="4315412"/>
              </a:xfrm>
              <a:prstGeom prst="rect">
                <a:avLst/>
              </a:prstGeom>
              <a:blipFill>
                <a:blip r:embed="rId3"/>
                <a:stretch>
                  <a:fillRect l="-1144" t="-847" r="-1017" b="-1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093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605C762-DC9C-7038-C012-5B29537EE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720" y="263526"/>
            <a:ext cx="10058400" cy="1450757"/>
          </a:xfrm>
        </p:spPr>
        <p:txBody>
          <a:bodyPr/>
          <a:lstStyle/>
          <a:p>
            <a:r>
              <a:rPr lang="el-G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Μέθοδος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κειμένου 2">
                <a:extLst>
                  <a:ext uri="{FF2B5EF4-FFF2-40B4-BE49-F238E27FC236}">
                    <a16:creationId xmlns:a16="http://schemas.microsoft.com/office/drawing/2014/main" id="{FFACDA6D-501A-8897-B2B9-7BDF10ED413B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097280" y="1845735"/>
                <a:ext cx="4737912" cy="4583346"/>
              </a:xfrm>
            </p:spPr>
            <p:txBody>
              <a:bodyPr>
                <a:normAutofit lnSpcReduction="10000"/>
              </a:bodyPr>
              <a:lstStyle/>
              <a:p>
                <a:pPr rtl="0">
                  <a:spcBef>
                    <a:spcPts val="0"/>
                  </a:spcBef>
                  <a:spcAft>
                    <a:spcPts val="800"/>
                  </a:spcAft>
                  <a:buFont typeface="Wingdings" panose="05000000000000000000" pitchFamily="2" charset="2"/>
                  <a:buChar char="v"/>
                </a:pP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1984 </a:t>
                </a:r>
              </a:p>
              <a:p>
                <a:pPr rtl="0">
                  <a:spcBef>
                    <a:spcPts val="0"/>
                  </a:spcBef>
                  <a:spcAft>
                    <a:spcPts val="800"/>
                  </a:spcAft>
                  <a:buFont typeface="Wingdings" panose="05000000000000000000" pitchFamily="2" charset="2"/>
                  <a:buChar char="v"/>
                </a:pP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Υπολογίζει την παράλληλη στην ακτή </a:t>
                </a:r>
                <a:r>
                  <a:rPr lang="el-GR" sz="16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ιζηματομεταφορά</a:t>
                </a:r>
                <a:endParaRPr lang="el-GR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rtl="0">
                  <a:spcBef>
                    <a:spcPts val="0"/>
                  </a:spcBef>
                  <a:spcAft>
                    <a:spcPts val="800"/>
                  </a:spcAft>
                  <a:buFont typeface="Wingdings" panose="05000000000000000000" pitchFamily="2" charset="2"/>
                  <a:buChar char="v"/>
                </a:pP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Με γνωστό το βάθος θραύσης (</a:t>
                </a:r>
                <a:r>
                  <a:rPr lang="el-GR" sz="16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l-GR" sz="1600" b="0" i="0" u="none" strike="noStrike" baseline="-25000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των θαλάσσιων κυμάτων, </a:t>
                </a:r>
                <a:r>
                  <a:rPr lang="el-GR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την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ταχύτητα θραύσης (</a:t>
                </a:r>
                <a:r>
                  <a:rPr lang="el-GR" sz="16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l-GR" sz="1600" b="0" i="0" u="none" strike="noStrike" baseline="-25000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τα ύψη θραύσης (</a:t>
                </a:r>
                <a:r>
                  <a:rPr lang="el-GR" sz="16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Η</a:t>
                </a:r>
                <a:r>
                  <a:rPr lang="el-GR" sz="1600" b="0" i="0" u="none" strike="noStrike" baseline="-25000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των κυμάτων, τη κυματική ενέργεια στο σημείο θραύσης (</a:t>
                </a:r>
                <a:r>
                  <a:rPr lang="el-GR" sz="16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Ε</a:t>
                </a:r>
                <a:r>
                  <a:rPr lang="el-GR" sz="1600" b="0" i="0" u="none" strike="noStrike" baseline="-25000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τη ροή κυματικής ενέργειας (</a:t>
                </a:r>
                <a:r>
                  <a:rPr lang="el-GR" sz="16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l-GR" sz="1600" b="0" i="0" u="none" strike="noStrike" baseline="-25000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, </a:t>
                </a:r>
                <a:r>
                  <a:rPr lang="el-GR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την 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μέση διάμετρος των κόκκων (D</a:t>
                </a:r>
                <a:r>
                  <a:rPr lang="el-GR" sz="1600" b="0" i="0" u="none" strike="noStrike" baseline="-25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(ίση με 0,2 mm), τον </a:t>
                </a:r>
                <a:r>
                  <a:rPr lang="el-GR" sz="16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αδιάστατο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εμπειρικό συντελεστή (Κ) και  τη βυθισμένη παροχή βάρους (</a:t>
                </a:r>
                <a:r>
                  <a:rPr lang="el-GR" sz="16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l-GR" sz="1600" b="0" i="0" u="none" strike="noStrike" baseline="-25000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των κυμάτων υπολογίζεται ο</a:t>
                </a:r>
                <a:r>
                  <a:rPr lang="el-GR" sz="16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ρυθμός παράλληλης προς την ακτή </a:t>
                </a:r>
                <a:r>
                  <a:rPr lang="el-GR" sz="1600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ιζηματομεταφορά</a:t>
                </a:r>
                <a:r>
                  <a:rPr lang="el-GR" sz="16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sz="1600" baseline="-25000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endParaRPr lang="el-GR" sz="1600" i="1" dirty="0">
                  <a:solidFill>
                    <a:schemeClr val="tx1"/>
                  </a:solidFill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 indent="0" rtl="0">
                  <a:spcBef>
                    <a:spcPts val="0"/>
                  </a:spcBef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𝒍</m:t>
                          </m:r>
                        </m:sub>
                      </m:sSub>
                      <m:r>
                        <a:rPr lang="en-US" sz="18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𝒍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en-US" sz="18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𝒔</m:t>
                                  </m:r>
                                </m:sub>
                              </m:sSub>
                              <m: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 </m:t>
                              </m:r>
                              <m: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𝝆</m:t>
                              </m:r>
                            </m:e>
                          </m:d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</m:t>
                          </m:r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𝒏</m:t>
                          </m:r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8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[</m:t>
                      </m:r>
                      <m:f>
                        <m:fPr>
                          <m:ctrlP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𝒎</m:t>
                              </m:r>
                            </m:e>
                            <m:sup>
                              <m: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sup>
                          </m:sSup>
                        </m:num>
                        <m:den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𝒔</m:t>
                          </m:r>
                        </m:den>
                      </m:f>
                      <m:r>
                        <a:rPr lang="en-US" sz="18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]</m:t>
                      </m:r>
                    </m:oMath>
                  </m:oMathPara>
                </a14:m>
                <a:endParaRPr lang="el-GR" sz="1800" b="1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 indent="0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:r>
                  <a:rPr lang="el-GR" sz="16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Όπου, ρ η </a:t>
                </a:r>
                <a:r>
                  <a:rPr lang="el-GR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πυκνότητα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του Θαλασσινού νερού (1025 </a:t>
                </a:r>
                <a:r>
                  <a:rPr lang="el-GR" sz="16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kg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/m</a:t>
                </a:r>
                <a:r>
                  <a:rPr lang="el-GR" sz="1600" b="0" i="0" u="none" strike="noStrike" baseline="30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l-GR" sz="16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), ρ</a:t>
                </a:r>
                <a:r>
                  <a:rPr lang="en-US" sz="1600" baseline="-25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l-GR" sz="16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η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πυκνότητα της άμμου (2550 </a:t>
                </a:r>
                <a:r>
                  <a:rPr lang="el-GR" sz="16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kg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/m</a:t>
                </a:r>
                <a:r>
                  <a:rPr lang="el-GR" sz="1600" b="0" i="0" u="none" strike="noStrike" baseline="30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l-GR" sz="16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US" sz="1600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νερού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και </a:t>
                </a:r>
                <a:r>
                  <a:rPr lang="en-US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το πορώδες</a:t>
                </a:r>
                <a:r>
                  <a:rPr lang="en-US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της </a:t>
                </a:r>
                <a:r>
                  <a:rPr lang="el-GR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0,4)</a:t>
                </a:r>
                <a:endParaRPr lang="el-GR" sz="16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Θέση κειμένου 2">
                <a:extLst>
                  <a:ext uri="{FF2B5EF4-FFF2-40B4-BE49-F238E27FC236}">
                    <a16:creationId xmlns:a16="http://schemas.microsoft.com/office/drawing/2014/main" id="{FFACDA6D-501A-8897-B2B9-7BDF10ED41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097280" y="1845735"/>
                <a:ext cx="4737912" cy="4583346"/>
              </a:xfrm>
              <a:blipFill>
                <a:blip r:embed="rId2"/>
                <a:stretch>
                  <a:fillRect l="-257" t="-1862" r="-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Πίνακας 4">
                <a:extLst>
                  <a:ext uri="{FF2B5EF4-FFF2-40B4-BE49-F238E27FC236}">
                    <a16:creationId xmlns:a16="http://schemas.microsoft.com/office/drawing/2014/main" id="{A5888836-749F-4C8B-2030-6259A409157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33123034"/>
                  </p:ext>
                </p:extLst>
              </p:nvPr>
            </p:nvGraphicFramePr>
            <p:xfrm>
              <a:off x="5868955" y="1845735"/>
              <a:ext cx="6116841" cy="4281688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49086">
                      <a:extLst>
                        <a:ext uri="{9D8B030D-6E8A-4147-A177-3AD203B41FA5}">
                          <a16:colId xmlns:a16="http://schemas.microsoft.com/office/drawing/2014/main" val="920525920"/>
                        </a:ext>
                      </a:extLst>
                    </a:gridCol>
                    <a:gridCol w="531845">
                      <a:extLst>
                        <a:ext uri="{9D8B030D-6E8A-4147-A177-3AD203B41FA5}">
                          <a16:colId xmlns:a16="http://schemas.microsoft.com/office/drawing/2014/main" val="3980874183"/>
                        </a:ext>
                      </a:extLst>
                    </a:gridCol>
                    <a:gridCol w="452823">
                      <a:extLst>
                        <a:ext uri="{9D8B030D-6E8A-4147-A177-3AD203B41FA5}">
                          <a16:colId xmlns:a16="http://schemas.microsoft.com/office/drawing/2014/main" val="3957494753"/>
                        </a:ext>
                      </a:extLst>
                    </a:gridCol>
                    <a:gridCol w="710261">
                      <a:extLst>
                        <a:ext uri="{9D8B030D-6E8A-4147-A177-3AD203B41FA5}">
                          <a16:colId xmlns:a16="http://schemas.microsoft.com/office/drawing/2014/main" val="3060722820"/>
                        </a:ext>
                      </a:extLst>
                    </a:gridCol>
                    <a:gridCol w="950088">
                      <a:extLst>
                        <a:ext uri="{9D8B030D-6E8A-4147-A177-3AD203B41FA5}">
                          <a16:colId xmlns:a16="http://schemas.microsoft.com/office/drawing/2014/main" val="3312403797"/>
                        </a:ext>
                      </a:extLst>
                    </a:gridCol>
                    <a:gridCol w="654916">
                      <a:extLst>
                        <a:ext uri="{9D8B030D-6E8A-4147-A177-3AD203B41FA5}">
                          <a16:colId xmlns:a16="http://schemas.microsoft.com/office/drawing/2014/main" val="170817753"/>
                        </a:ext>
                      </a:extLst>
                    </a:gridCol>
                    <a:gridCol w="793279">
                      <a:extLst>
                        <a:ext uri="{9D8B030D-6E8A-4147-A177-3AD203B41FA5}">
                          <a16:colId xmlns:a16="http://schemas.microsoft.com/office/drawing/2014/main" val="3845770574"/>
                        </a:ext>
                      </a:extLst>
                    </a:gridCol>
                    <a:gridCol w="1174543">
                      <a:extLst>
                        <a:ext uri="{9D8B030D-6E8A-4147-A177-3AD203B41FA5}">
                          <a16:colId xmlns:a16="http://schemas.microsoft.com/office/drawing/2014/main" val="891583710"/>
                        </a:ext>
                      </a:extLst>
                    </a:gridCol>
                  </a:tblGrid>
                  <a:tr h="85115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l-GR" sz="110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Διεύθυνση Ανέμου</a:t>
                          </a:r>
                          <a:endParaRPr lang="el-GR" sz="1100" b="1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C</a:t>
                          </a:r>
                          <a:r>
                            <a:rPr lang="en-US" sz="1000" b="1" u="none" strike="noStrike" cap="none" baseline="-25000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g</a:t>
                          </a:r>
                          <a:endParaRPr lang="en-US" sz="1100" b="1" i="0" u="none" strike="noStrike" cap="none" baseline="-250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H</a:t>
                          </a:r>
                          <a:r>
                            <a:rPr lang="en-US" sz="1000" b="1" u="none" strike="noStrike" cap="none" baseline="-25000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b</a:t>
                          </a:r>
                          <a:endParaRPr lang="en-US" sz="1100" b="1" i="0" u="none" strike="noStrike" cap="none" baseline="-250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E</a:t>
                          </a:r>
                          <a:r>
                            <a:rPr lang="en-US" sz="100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b</a:t>
                          </a:r>
                          <a:r>
                            <a:rPr lang="el-GR" sz="110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 [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100" b="1" u="none" strike="noStrike" cap="none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sym typeface="Arial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b="1" i="1" u="none" strike="noStrike" cap="none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sym typeface="Arial"/>
                                    </a:rPr>
                                    <m:t>𝐉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100" b="1" u="none" strike="noStrike" cap="none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sym typeface="Arial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100" b="1" i="1" u="none" strike="noStrike" cap="none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sym typeface="Arial"/>
                                        </a:rPr>
                                        <m:t>𝐦</m:t>
                                      </m:r>
                                    </m:e>
                                    <m:sup>
                                      <m:r>
                                        <a:rPr lang="en-US" sz="1100" b="1" i="1" u="none" strike="noStrike" cap="none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sym typeface="Arial"/>
                                        </a:rPr>
                                        <m:t>𝟐</m:t>
                                      </m:r>
                                    </m:sup>
                                  </m:sSup>
                                </m:den>
                              </m:f>
                            </m:oMath>
                          </a14:m>
                          <a:r>
                            <a:rPr lang="el-GR" sz="110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]</a:t>
                          </a:r>
                          <a:endParaRPr lang="en-US" sz="1100" b="1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P</a:t>
                          </a:r>
                          <a:r>
                            <a:rPr lang="en-US" sz="100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l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type m:val="skw"/>
                                  <m:ctrlPr>
                                    <a:rPr lang="en-US" sz="1100" b="1" u="none" strike="noStrike" cap="none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sym typeface="Arial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b="1" u="none" strike="noStrike" cap="none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sym typeface="Arial"/>
                                    </a:rPr>
                                    <m:t>(</m:t>
                                  </m:r>
                                  <m:r>
                                    <a:rPr lang="el-GR" sz="1100" b="1" i="1" u="none" strike="noStrike" cap="none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sym typeface="Arial"/>
                                    </a:rPr>
                                    <m:t>𝐍</m:t>
                                  </m:r>
                                </m:num>
                                <m:den>
                                  <m:r>
                                    <a:rPr lang="el-GR" sz="1100" b="1" i="1" u="none" strike="noStrike" cap="none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sym typeface="Arial"/>
                                    </a:rPr>
                                    <m:t>𝐬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05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)</a:t>
                          </a:r>
                          <a:endParaRPr lang="en-US" sz="1100" b="1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K</a:t>
                          </a:r>
                          <a:endParaRPr lang="en-US" sz="1100" b="1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100" b="1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b="1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𝑰</m:t>
                                  </m:r>
                                </m:e>
                                <m:sub>
                                  <m:r>
                                    <a:rPr lang="en-US" sz="1100" b="1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𝒍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10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type m:val="skw"/>
                                  <m:ctrlPr>
                                    <a:rPr lang="en-US" sz="1100" b="1" i="1" u="none" strike="noStrike" cap="none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sym typeface="Arial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b="1" u="none" strike="noStrike" cap="none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sym typeface="Arial"/>
                                    </a:rPr>
                                    <m:t>(</m:t>
                                  </m:r>
                                  <m:r>
                                    <a:rPr lang="el-GR" sz="1100" b="1" i="1" u="none" strike="noStrike" cap="none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sym typeface="Arial"/>
                                    </a:rPr>
                                    <m:t>𝐍</m:t>
                                  </m:r>
                                </m:num>
                                <m:den>
                                  <m:r>
                                    <a:rPr lang="el-GR" sz="1100" b="1" i="1" u="none" strike="noStrike" cap="none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sym typeface="Arial"/>
                                    </a:rPr>
                                    <m:t>𝐬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05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)</a:t>
                          </a:r>
                          <a:endParaRPr lang="en-US" sz="1100" b="1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1" u="none" strike="noStrike" cap="none" dirty="0" err="1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Q</a:t>
                          </a:r>
                          <a:r>
                            <a:rPr lang="en-US" sz="1000" b="1" u="none" strike="noStrike" cap="none" dirty="0" err="1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l</a:t>
                          </a:r>
                          <a:endParaRPr lang="en-US" sz="1100" b="1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09448710"/>
                      </a:ext>
                    </a:extLst>
                  </a:tr>
                  <a:tr h="571755"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SW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0,86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0,06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4,96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0,037807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6"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1,40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0,0529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5,89379E-06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3646993"/>
                      </a:ext>
                    </a:extLst>
                  </a:tr>
                  <a:tr h="571755"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WSW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1,62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0,23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65,89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0,977607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1,3680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0,0001524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3524026"/>
                      </a:ext>
                    </a:extLst>
                  </a:tr>
                  <a:tr h="571755"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W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1,84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0,30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110,74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2,010561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2,8134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0,000313428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40853344"/>
                      </a:ext>
                    </a:extLst>
                  </a:tr>
                  <a:tr h="571755"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WNW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1,83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0,29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106,85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1,789906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2,5046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0,00027903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20779870"/>
                      </a:ext>
                    </a:extLst>
                  </a:tr>
                  <a:tr h="571755"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NW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2,30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0,29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107,23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2,444584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3,4207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0,000381088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95738594"/>
                      </a:ext>
                    </a:extLst>
                  </a:tr>
                  <a:tr h="571755"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NNW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0,61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0,03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1,25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0,005258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0,0074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8,19723E-07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7609874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Πίνακας 4">
                <a:extLst>
                  <a:ext uri="{FF2B5EF4-FFF2-40B4-BE49-F238E27FC236}">
                    <a16:creationId xmlns:a16="http://schemas.microsoft.com/office/drawing/2014/main" id="{A5888836-749F-4C8B-2030-6259A409157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33123034"/>
                  </p:ext>
                </p:extLst>
              </p:nvPr>
            </p:nvGraphicFramePr>
            <p:xfrm>
              <a:off x="5868955" y="1845735"/>
              <a:ext cx="6116841" cy="4281688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49086">
                      <a:extLst>
                        <a:ext uri="{9D8B030D-6E8A-4147-A177-3AD203B41FA5}">
                          <a16:colId xmlns:a16="http://schemas.microsoft.com/office/drawing/2014/main" val="920525920"/>
                        </a:ext>
                      </a:extLst>
                    </a:gridCol>
                    <a:gridCol w="531845">
                      <a:extLst>
                        <a:ext uri="{9D8B030D-6E8A-4147-A177-3AD203B41FA5}">
                          <a16:colId xmlns:a16="http://schemas.microsoft.com/office/drawing/2014/main" val="3980874183"/>
                        </a:ext>
                      </a:extLst>
                    </a:gridCol>
                    <a:gridCol w="452823">
                      <a:extLst>
                        <a:ext uri="{9D8B030D-6E8A-4147-A177-3AD203B41FA5}">
                          <a16:colId xmlns:a16="http://schemas.microsoft.com/office/drawing/2014/main" val="3957494753"/>
                        </a:ext>
                      </a:extLst>
                    </a:gridCol>
                    <a:gridCol w="710261">
                      <a:extLst>
                        <a:ext uri="{9D8B030D-6E8A-4147-A177-3AD203B41FA5}">
                          <a16:colId xmlns:a16="http://schemas.microsoft.com/office/drawing/2014/main" val="3060722820"/>
                        </a:ext>
                      </a:extLst>
                    </a:gridCol>
                    <a:gridCol w="950088">
                      <a:extLst>
                        <a:ext uri="{9D8B030D-6E8A-4147-A177-3AD203B41FA5}">
                          <a16:colId xmlns:a16="http://schemas.microsoft.com/office/drawing/2014/main" val="3312403797"/>
                        </a:ext>
                      </a:extLst>
                    </a:gridCol>
                    <a:gridCol w="654916">
                      <a:extLst>
                        <a:ext uri="{9D8B030D-6E8A-4147-A177-3AD203B41FA5}">
                          <a16:colId xmlns:a16="http://schemas.microsoft.com/office/drawing/2014/main" val="170817753"/>
                        </a:ext>
                      </a:extLst>
                    </a:gridCol>
                    <a:gridCol w="793279">
                      <a:extLst>
                        <a:ext uri="{9D8B030D-6E8A-4147-A177-3AD203B41FA5}">
                          <a16:colId xmlns:a16="http://schemas.microsoft.com/office/drawing/2014/main" val="3845770574"/>
                        </a:ext>
                      </a:extLst>
                    </a:gridCol>
                    <a:gridCol w="1174543">
                      <a:extLst>
                        <a:ext uri="{9D8B030D-6E8A-4147-A177-3AD203B41FA5}">
                          <a16:colId xmlns:a16="http://schemas.microsoft.com/office/drawing/2014/main" val="891583710"/>
                        </a:ext>
                      </a:extLst>
                    </a:gridCol>
                  </a:tblGrid>
                  <a:tr h="85115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l-GR" sz="110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Διεύθυνση Ανέμου</a:t>
                          </a:r>
                          <a:endParaRPr lang="el-GR" sz="1100" b="1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C</a:t>
                          </a:r>
                          <a:r>
                            <a:rPr lang="en-US" sz="1000" b="1" u="none" strike="noStrike" cap="none" baseline="-25000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g</a:t>
                          </a:r>
                          <a:endParaRPr lang="en-US" sz="1100" b="1" i="0" u="none" strike="noStrike" cap="none" baseline="-250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H</a:t>
                          </a:r>
                          <a:r>
                            <a:rPr lang="en-US" sz="1000" b="1" u="none" strike="noStrike" cap="none" baseline="-25000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b</a:t>
                          </a:r>
                          <a:endParaRPr lang="en-US" sz="1100" b="1" i="0" u="none" strike="noStrike" cap="none" baseline="-250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8120" t="-714" r="-503419" b="-40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68590" t="-714" r="-277564" b="-40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1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K</a:t>
                          </a:r>
                          <a:endParaRPr lang="en-US" sz="1100" b="1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5385" t="-714" r="-150000" b="-40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1" u="none" strike="noStrike" cap="none" dirty="0" err="1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Q</a:t>
                          </a:r>
                          <a:r>
                            <a:rPr lang="en-US" sz="1000" b="1" u="none" strike="noStrike" cap="none" dirty="0" err="1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l</a:t>
                          </a:r>
                          <a:endParaRPr lang="en-US" sz="1100" b="1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09448710"/>
                      </a:ext>
                    </a:extLst>
                  </a:tr>
                  <a:tr h="571755"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SW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0,86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0,06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4,96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0,037807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6"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1,40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0,0529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5,89379E-06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3646993"/>
                      </a:ext>
                    </a:extLst>
                  </a:tr>
                  <a:tr h="571755"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WSW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1,62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0,23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65,89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0,977607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1,3680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0,0001524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3524026"/>
                      </a:ext>
                    </a:extLst>
                  </a:tr>
                  <a:tr h="571755"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W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1,84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0,30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110,74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2,010561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2,8134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0,000313428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40853344"/>
                      </a:ext>
                    </a:extLst>
                  </a:tr>
                  <a:tr h="571755"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WNW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1,83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0,29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106,85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1,789906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2,5046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0,00027903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20779870"/>
                      </a:ext>
                    </a:extLst>
                  </a:tr>
                  <a:tr h="571755"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NW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2,30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0,29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107,23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2,444584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3,4207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0,000381088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95738594"/>
                      </a:ext>
                    </a:extLst>
                  </a:tr>
                  <a:tr h="571755"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NNW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0,61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0,03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1,25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0,005258</a:t>
                          </a:r>
                          <a:endParaRPr lang="en-US" sz="1100" b="0" i="0" u="none" strike="noStrike" cap="none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0,0074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0" algn="ctr" rtl="0" font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</a:pPr>
                          <a:r>
                            <a:rPr lang="en-US" sz="1100" b="0" u="none" strike="noStrike" cap="none" dirty="0">
                              <a:solidFill>
                                <a:schemeClr val="tx1"/>
                              </a:solidFill>
                              <a:effectLst/>
                              <a:sym typeface="Arial"/>
                            </a:rPr>
                            <a:t>8,19723E-07</a:t>
                          </a:r>
                          <a:endParaRPr lang="en-US" sz="1100" b="0" i="0" u="none" strike="noStrike" cap="non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  <a:sym typeface="Arial"/>
                          </a:endParaRPr>
                        </a:p>
                      </a:txBody>
                      <a:tcPr marL="6359" marR="6359" marT="6359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7609874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96625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95AB7D-8691-65C9-AC57-34F1FDB6A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Μέθοδος </a:t>
            </a:r>
            <a:r>
              <a:rPr lang="en-US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Kamphuis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Θέση κειμένου 2">
                <a:extLst>
                  <a:ext uri="{FF2B5EF4-FFF2-40B4-BE49-F238E27FC236}">
                    <a16:creationId xmlns:a16="http://schemas.microsoft.com/office/drawing/2014/main" id="{A396C698-5F42-EA11-C9C8-03DBCF8C669D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904974" y="1845733"/>
                <a:ext cx="5130066" cy="4611627"/>
              </a:xfrm>
            </p:spPr>
            <p:txBody>
              <a:bodyPr>
                <a:normAutofit/>
              </a:bodyPr>
              <a:lstStyle/>
              <a:p>
                <a:pPr rtl="0">
                  <a:spcBef>
                    <a:spcPts val="0"/>
                  </a:spcBef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1991: Υπολογίζει την παράλληλη στην ακτή </a:t>
                </a:r>
                <a:r>
                  <a:rPr lang="el-GR" sz="16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ιζηματομεταφορά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σε μονάδες μάζας</a:t>
                </a:r>
                <a:endParaRPr lang="en-US" sz="1600" b="0" i="0" u="none" strike="noStrike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rtl="0">
                  <a:spcBef>
                    <a:spcPts val="0"/>
                  </a:spcBef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r>
                  <a:rPr lang="el-GR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Δεδομένα: 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το ύψος κύματος θραύσης </a:t>
                </a:r>
                <a:r>
                  <a:rPr lang="el-GR" sz="16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l-GR" sz="1600" b="0" i="0" u="none" strike="noStrike" baseline="-25000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η περίοδος του κύματος T</a:t>
                </a:r>
                <a:r>
                  <a:rPr lang="el-GR" sz="1600" b="0" i="0" u="none" strike="noStrike" baseline="-25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η κλίση του πυθμένα m, η γωνία θραύσης </a:t>
                </a:r>
                <a:r>
                  <a:rPr lang="el-GR" sz="16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</a:t>
                </a:r>
                <a:r>
                  <a:rPr lang="el-GR" sz="1600" b="0" i="0" u="none" strike="noStrike" baseline="-25000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και η μέση διάμετρος των κόκκων άμμου D</a:t>
                </a:r>
                <a:r>
                  <a:rPr lang="el-GR" sz="1600" b="0" i="0" u="none" strike="noStrike" baseline="-25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114300" indent="0" algn="ctr">
                  <a:spcBef>
                    <a:spcPts val="0"/>
                  </a:spcBef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𝒔</m:t>
                          </m:r>
                        </m:sub>
                      </m:sSub>
                      <m:r>
                        <a:rPr lang="en-US" sz="1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lang="en-US" sz="1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sz="1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𝟐𝟕</m:t>
                      </m:r>
                      <m:r>
                        <a:rPr lang="en-US" sz="1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∗</m:t>
                      </m:r>
                      <m:sSubSup>
                        <m:sSubSupPr>
                          <m:ctrlP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sub>
                        <m:sup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bSup>
                      <m:r>
                        <a:rPr lang="el-GR" sz="14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∗</m:t>
                      </m:r>
                      <m:sSubSup>
                        <m:sSubSupPr>
                          <m:ctrlP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𝒑</m:t>
                          </m:r>
                        </m:sub>
                        <m:sup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</m:t>
                          </m:r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sup>
                      </m:sSubSup>
                      <m:r>
                        <a:rPr lang="el-GR" sz="14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l-GR" sz="14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US" sz="14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𝟎</m:t>
                          </m:r>
                          <m:r>
                            <a:rPr lang="en-US" sz="14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sz="14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𝟕𝟓</m:t>
                          </m:r>
                        </m:sup>
                      </m:sSup>
                      <m:r>
                        <a:rPr lang="en-US" sz="1400" b="1" i="1" smtClean="0"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∗</m:t>
                      </m:r>
                      <m:sSubSup>
                        <m:sSubSupPr>
                          <m:ctrlPr>
                            <a:rPr lang="en-US" sz="14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4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en-US" sz="14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𝟓𝟎</m:t>
                          </m:r>
                        </m:sub>
                        <m:sup>
                          <m:r>
                            <a:rPr lang="en-US" sz="14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𝟎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𝟐𝟓</m:t>
                          </m:r>
                        </m:sup>
                      </m:sSubSup>
                      <m:sSup>
                        <m:sSupPr>
                          <m:ctrlP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𝒔𝒊𝒏</m:t>
                          </m:r>
                          <m:r>
                            <a:rPr lang="el-GR" sz="14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sSub>
                            <m:sSubPr>
                              <m:ctrlPr>
                                <a:rPr lang="en-US" sz="14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14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𝝋</m:t>
                              </m:r>
                            </m:e>
                            <m:sub>
                              <m:r>
                                <a:rPr lang="en-US" sz="1400" b="1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𝒃</m:t>
                              </m:r>
                            </m:sub>
                          </m:sSub>
                          <m:r>
                            <a:rPr lang="el-GR" sz="1400" b="1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𝟎</m:t>
                          </m:r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𝟔</m:t>
                          </m:r>
                        </m:sup>
                      </m:sSup>
                      <m:r>
                        <a:rPr lang="en-US" sz="1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[</m:t>
                      </m:r>
                      <m:f>
                        <m:fPr>
                          <m:ctrlP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𝒌𝒈</m:t>
                          </m:r>
                        </m:num>
                        <m:den>
                          <m:r>
                            <a:rPr lang="en-US" sz="1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𝒔</m:t>
                          </m:r>
                        </m:den>
                      </m:f>
                      <m:r>
                        <a:rPr lang="en-US" sz="1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]</m:t>
                      </m:r>
                    </m:oMath>
                  </m:oMathPara>
                </a14:m>
                <a:endParaRPr lang="en-US" sz="1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 indent="0" algn="ctr" rtl="0"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el-GR" sz="14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η βυθισμένη παροχή μάζας για κάθε κατεύθυνση ανέμου</a:t>
                </a:r>
              </a:p>
              <a:p>
                <a:pPr marL="114300" indent="0" rtl="0">
                  <a:spcBef>
                    <a:spcPts val="0"/>
                  </a:spcBef>
                  <a:spcAft>
                    <a:spcPts val="800"/>
                  </a:spcAft>
                  <a:buNone/>
                </a:pPr>
                <a:endParaRPr lang="en-US" sz="16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Bef>
                    <a:spcPts val="0"/>
                  </a:spcBef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Δεδομένα: η</a:t>
                </a:r>
                <a:r>
                  <a:rPr lang="en-US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πυκνότητα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του θαλασσινού νερού (ρ) στα 1025 </a:t>
                </a:r>
                <a:r>
                  <a:rPr lang="el-GR" sz="16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kg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/m</a:t>
                </a:r>
                <a:r>
                  <a:rPr lang="el-GR" sz="1600" b="0" i="0" u="none" strike="noStrike" baseline="30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η πυκνότητα της άμμου ρ</a:t>
                </a:r>
                <a:r>
                  <a:rPr lang="en-US" sz="1600" b="0" i="0" u="none" strike="noStrike" baseline="-25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(2550 </a:t>
                </a:r>
                <a:r>
                  <a:rPr lang="el-GR" sz="16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kg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/m</a:t>
                </a:r>
                <a:r>
                  <a:rPr lang="el-GR" sz="1600" b="0" i="0" u="none" strike="noStrike" baseline="30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l-GR" sz="16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και το πορώδες n (0,4) </a:t>
                </a:r>
                <a:endParaRPr lang="en-US" sz="1600" b="0" i="0" u="none" strike="noStrike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 indent="0">
                  <a:spcBef>
                    <a:spcPts val="0"/>
                  </a:spcBef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𝒍</m:t>
                          </m:r>
                        </m:sub>
                      </m:sSub>
                      <m:r>
                        <a:rPr lang="en-US" sz="18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𝑸</m:t>
                              </m:r>
                            </m:e>
                            <m:sub>
                              <m:r>
                                <a:rPr lang="en-US" sz="1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en-US" sz="18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𝒔</m:t>
                                  </m:r>
                                </m:sub>
                              </m:sSub>
                              <m: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 </m:t>
                              </m:r>
                              <m: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𝝆</m:t>
                              </m:r>
                            </m:e>
                          </m:d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</m:t>
                          </m:r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𝒏</m:t>
                          </m:r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8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[</m:t>
                      </m:r>
                      <m:f>
                        <m:fPr>
                          <m:ctrlP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𝒎</m:t>
                              </m:r>
                            </m:e>
                            <m:sup>
                              <m:r>
                                <a:rPr lang="en-US" sz="1800" b="1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sup>
                          </m:sSup>
                        </m:num>
                        <m:den>
                          <m:r>
                            <a:rPr lang="en-US" sz="1800" b="1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𝒔</m:t>
                          </m:r>
                        </m:den>
                      </m:f>
                      <m:r>
                        <a:rPr lang="en-US" sz="1800" b="1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]</m:t>
                      </m:r>
                    </m:oMath>
                  </m:oMathPara>
                </a14:m>
                <a:endParaRPr lang="el-GR" sz="1600" b="0" i="0" u="none" strike="noStrike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 indent="0" algn="ctr"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el-GR" sz="14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ο ρυθμός της παράλληλης στην ακτή </a:t>
                </a:r>
                <a:r>
                  <a:rPr lang="el-GR" sz="1400" b="0" i="0" u="none" strike="noStrike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ιζηματομεταφοράς</a:t>
                </a:r>
                <a:r>
                  <a:rPr lang="el-GR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14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σε μονάδες όγκου</a:t>
                </a:r>
                <a:endParaRPr lang="en-US" sz="14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Θέση κειμένου 2">
                <a:extLst>
                  <a:ext uri="{FF2B5EF4-FFF2-40B4-BE49-F238E27FC236}">
                    <a16:creationId xmlns:a16="http://schemas.microsoft.com/office/drawing/2014/main" id="{A396C698-5F42-EA11-C9C8-03DBCF8C66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904974" y="1845733"/>
                <a:ext cx="5130066" cy="4611627"/>
              </a:xfrm>
              <a:blipFill>
                <a:blip r:embed="rId2"/>
                <a:stretch>
                  <a:fillRect l="-238" t="-1323" r="-2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Πίνακας 4">
                <a:extLst>
                  <a:ext uri="{FF2B5EF4-FFF2-40B4-BE49-F238E27FC236}">
                    <a16:creationId xmlns:a16="http://schemas.microsoft.com/office/drawing/2014/main" id="{17D44AB7-FF35-4343-073A-4E411BA8487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2973925"/>
                  </p:ext>
                </p:extLst>
              </p:nvPr>
            </p:nvGraphicFramePr>
            <p:xfrm>
              <a:off x="6204857" y="1913641"/>
              <a:ext cx="5833171" cy="4289194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110343">
                      <a:extLst>
                        <a:ext uri="{9D8B030D-6E8A-4147-A177-3AD203B41FA5}">
                          <a16:colId xmlns:a16="http://schemas.microsoft.com/office/drawing/2014/main" val="627084013"/>
                        </a:ext>
                      </a:extLst>
                    </a:gridCol>
                    <a:gridCol w="1112363">
                      <a:extLst>
                        <a:ext uri="{9D8B030D-6E8A-4147-A177-3AD203B41FA5}">
                          <a16:colId xmlns:a16="http://schemas.microsoft.com/office/drawing/2014/main" val="3834435627"/>
                        </a:ext>
                      </a:extLst>
                    </a:gridCol>
                    <a:gridCol w="791851">
                      <a:extLst>
                        <a:ext uri="{9D8B030D-6E8A-4147-A177-3AD203B41FA5}">
                          <a16:colId xmlns:a16="http://schemas.microsoft.com/office/drawing/2014/main" val="1179266519"/>
                        </a:ext>
                      </a:extLst>
                    </a:gridCol>
                    <a:gridCol w="1319753">
                      <a:extLst>
                        <a:ext uri="{9D8B030D-6E8A-4147-A177-3AD203B41FA5}">
                          <a16:colId xmlns:a16="http://schemas.microsoft.com/office/drawing/2014/main" val="1740216902"/>
                        </a:ext>
                      </a:extLst>
                    </a:gridCol>
                    <a:gridCol w="1498861">
                      <a:extLst>
                        <a:ext uri="{9D8B030D-6E8A-4147-A177-3AD203B41FA5}">
                          <a16:colId xmlns:a16="http://schemas.microsoft.com/office/drawing/2014/main" val="1066400747"/>
                        </a:ext>
                      </a:extLst>
                    </a:gridCol>
                  </a:tblGrid>
                  <a:tr h="671128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l-GR" sz="1600" u="none" strike="noStrike" dirty="0">
                              <a:effectLst/>
                            </a:rPr>
                            <a:t>Διεύθυνσης Ανέμων</a:t>
                          </a:r>
                          <a:endParaRPr lang="el-GR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l-GR" sz="1600" u="none" strike="noStrike">
                              <a:effectLst/>
                            </a:rPr>
                            <a:t>Φ</a:t>
                          </a:r>
                          <a:r>
                            <a:rPr lang="en-US" sz="1600" u="none" strike="noStrike" baseline="-25000">
                              <a:effectLst/>
                            </a:rPr>
                            <a:t>b</a:t>
                          </a:r>
                          <a:r>
                            <a:rPr lang="en-US" sz="1600" u="none" strike="noStrike">
                              <a:effectLst/>
                            </a:rPr>
                            <a:t> (°)</a:t>
                          </a:r>
                          <a:endParaRPr lang="en-US" sz="1600" b="1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D</a:t>
                          </a:r>
                          <a:r>
                            <a:rPr lang="en-US" sz="1200" u="none" strike="noStrike" dirty="0">
                              <a:effectLst/>
                            </a:rPr>
                            <a:t>50</a:t>
                          </a:r>
                          <a:endParaRPr lang="en-U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Q</a:t>
                          </a:r>
                          <a:r>
                            <a:rPr lang="en-US" sz="1200" u="none" strike="noStrike" dirty="0">
                              <a:effectLst/>
                            </a:rPr>
                            <a:t>s</a:t>
                          </a:r>
                          <a:r>
                            <a:rPr lang="en-US" sz="1600" u="none" strike="noStrike" dirty="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1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[</m:t>
                              </m:r>
                              <m:f>
                                <m:fPr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𝒌𝒈</m:t>
                                  </m:r>
                                </m:num>
                                <m:den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𝒔</m:t>
                                  </m:r>
                                </m:den>
                              </m:f>
                              <m:r>
                                <a:rPr lang="en-US" sz="16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]</m:t>
                              </m:r>
                            </m:oMath>
                          </a14:m>
                          <a:endParaRPr lang="en-U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 err="1">
                              <a:effectLst/>
                            </a:rPr>
                            <a:t>Q</a:t>
                          </a:r>
                          <a:r>
                            <a:rPr lang="en-US" sz="1200" u="none" strike="noStrike" dirty="0" err="1">
                              <a:effectLst/>
                            </a:rPr>
                            <a:t>l</a:t>
                          </a:r>
                          <a:r>
                            <a:rPr lang="en-US" sz="1600" u="none" strike="noStrike" dirty="0">
                              <a:effectLst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60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[</m:t>
                              </m:r>
                              <m:f>
                                <m:fPr>
                                  <m:ctrlPr>
                                    <a:rPr lang="en-US" sz="1600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6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US" sz="16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600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160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]</m:t>
                              </m:r>
                            </m:oMath>
                          </a14:m>
                          <a:endParaRPr lang="en-U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22721508"/>
                      </a:ext>
                    </a:extLst>
                  </a:tr>
                  <a:tr h="603011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SW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0,507491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6"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0,0002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0,00032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3,50476E-07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77823134"/>
                      </a:ext>
                    </a:extLst>
                  </a:tr>
                  <a:tr h="603011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WSW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0,525519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0,01831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2,00086E-05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71473235"/>
                      </a:ext>
                    </a:extLst>
                  </a:tr>
                  <a:tr h="603011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W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0,566037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0,04070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4,44835E-05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4106630"/>
                      </a:ext>
                    </a:extLst>
                  </a:tr>
                  <a:tr h="603011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WNW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0,525832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0,03557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3,88717E-05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14181212"/>
                      </a:ext>
                    </a:extLst>
                  </a:tr>
                  <a:tr h="603011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NW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0,567394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0,02935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3,20781E-05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45830433"/>
                      </a:ext>
                    </a:extLst>
                  </a:tr>
                  <a:tr h="603011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NNW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0,392197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0,00003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3,27853E-08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7016180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Πίνακας 4">
                <a:extLst>
                  <a:ext uri="{FF2B5EF4-FFF2-40B4-BE49-F238E27FC236}">
                    <a16:creationId xmlns:a16="http://schemas.microsoft.com/office/drawing/2014/main" id="{17D44AB7-FF35-4343-073A-4E411BA8487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2973925"/>
                  </p:ext>
                </p:extLst>
              </p:nvPr>
            </p:nvGraphicFramePr>
            <p:xfrm>
              <a:off x="6204857" y="1913641"/>
              <a:ext cx="5833171" cy="4289194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110343">
                      <a:extLst>
                        <a:ext uri="{9D8B030D-6E8A-4147-A177-3AD203B41FA5}">
                          <a16:colId xmlns:a16="http://schemas.microsoft.com/office/drawing/2014/main" val="627084013"/>
                        </a:ext>
                      </a:extLst>
                    </a:gridCol>
                    <a:gridCol w="1112363">
                      <a:extLst>
                        <a:ext uri="{9D8B030D-6E8A-4147-A177-3AD203B41FA5}">
                          <a16:colId xmlns:a16="http://schemas.microsoft.com/office/drawing/2014/main" val="3834435627"/>
                        </a:ext>
                      </a:extLst>
                    </a:gridCol>
                    <a:gridCol w="791851">
                      <a:extLst>
                        <a:ext uri="{9D8B030D-6E8A-4147-A177-3AD203B41FA5}">
                          <a16:colId xmlns:a16="http://schemas.microsoft.com/office/drawing/2014/main" val="1179266519"/>
                        </a:ext>
                      </a:extLst>
                    </a:gridCol>
                    <a:gridCol w="1319753">
                      <a:extLst>
                        <a:ext uri="{9D8B030D-6E8A-4147-A177-3AD203B41FA5}">
                          <a16:colId xmlns:a16="http://schemas.microsoft.com/office/drawing/2014/main" val="1740216902"/>
                        </a:ext>
                      </a:extLst>
                    </a:gridCol>
                    <a:gridCol w="1498861">
                      <a:extLst>
                        <a:ext uri="{9D8B030D-6E8A-4147-A177-3AD203B41FA5}">
                          <a16:colId xmlns:a16="http://schemas.microsoft.com/office/drawing/2014/main" val="1066400747"/>
                        </a:ext>
                      </a:extLst>
                    </a:gridCol>
                  </a:tblGrid>
                  <a:tr h="671128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l-GR" sz="1600" u="none" strike="noStrike" dirty="0">
                              <a:effectLst/>
                            </a:rPr>
                            <a:t>Διεύθυνσης Ανέμων</a:t>
                          </a:r>
                          <a:endParaRPr lang="el-GR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l-GR" sz="1600" u="none" strike="noStrike">
                              <a:effectLst/>
                            </a:rPr>
                            <a:t>Φ</a:t>
                          </a:r>
                          <a:r>
                            <a:rPr lang="en-US" sz="1600" u="none" strike="noStrike" baseline="-25000">
                              <a:effectLst/>
                            </a:rPr>
                            <a:t>b</a:t>
                          </a:r>
                          <a:r>
                            <a:rPr lang="en-US" sz="1600" u="none" strike="noStrike">
                              <a:effectLst/>
                            </a:rPr>
                            <a:t> (°)</a:t>
                          </a:r>
                          <a:endParaRPr lang="en-US" sz="1600" b="1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D</a:t>
                          </a:r>
                          <a:r>
                            <a:rPr lang="en-US" sz="1200" u="none" strike="noStrike" dirty="0">
                              <a:effectLst/>
                            </a:rPr>
                            <a:t>50</a:t>
                          </a:r>
                          <a:endParaRPr lang="en-U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28571" t="-909" r="-114286" b="-54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9837" t="-909" r="-813" b="-54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2721508"/>
                      </a:ext>
                    </a:extLst>
                  </a:tr>
                  <a:tr h="603011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SW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0,507491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6"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0,0002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0,00032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3,50476E-07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77823134"/>
                      </a:ext>
                    </a:extLst>
                  </a:tr>
                  <a:tr h="603011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WSW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0,525519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0,01831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2,00086E-05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71473235"/>
                      </a:ext>
                    </a:extLst>
                  </a:tr>
                  <a:tr h="603011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W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0,566037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0,04070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4,44835E-05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4106630"/>
                      </a:ext>
                    </a:extLst>
                  </a:tr>
                  <a:tr h="603011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WNW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0,525832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0,03557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3,88717E-05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14181212"/>
                      </a:ext>
                    </a:extLst>
                  </a:tr>
                  <a:tr h="603011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NW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0,567394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0,02935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3,20781E-05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45830433"/>
                      </a:ext>
                    </a:extLst>
                  </a:tr>
                  <a:tr h="603011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NNW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0,392197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>
                              <a:effectLst/>
                            </a:rPr>
                            <a:t>0,00003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US" sz="1600" u="none" strike="noStrike" dirty="0">
                              <a:effectLst/>
                            </a:rPr>
                            <a:t>3,27853E-08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7497" marR="7497" marT="7497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7016180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11675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886B85-4CE5-E9A4-A0AB-F9D90563C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720" y="256411"/>
            <a:ext cx="10058400" cy="1450757"/>
          </a:xfrm>
        </p:spPr>
        <p:txBody>
          <a:bodyPr/>
          <a:lstStyle/>
          <a:p>
            <a:r>
              <a:rPr lang="el-G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Σύγκριση των μεθόδων</a:t>
            </a:r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κειμένου 2">
                <a:extLst>
                  <a:ext uri="{FF2B5EF4-FFF2-40B4-BE49-F238E27FC236}">
                    <a16:creationId xmlns:a16="http://schemas.microsoft.com/office/drawing/2014/main" id="{7BEDBD7B-8059-73F5-F6F7-B9DD802ABD51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310796" y="1996414"/>
                <a:ext cx="4657783" cy="1432586"/>
              </a:xfrm>
            </p:spPr>
            <p:txBody>
              <a:bodyPr>
                <a:normAutofit fontScale="85000" lnSpcReduction="10000"/>
              </a:bodyPr>
              <a:lstStyle/>
              <a:p>
                <a:pPr marL="114300" indent="0" algn="ctr">
                  <a:buNone/>
                </a:pPr>
                <a:r>
                  <a:rPr lang="el-GR" sz="2100" b="1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Αποτελέσματα για την Μέθοδο </a:t>
                </a:r>
                <a:r>
                  <a:rPr lang="en-US" sz="2100" b="1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CERC</a:t>
                </a:r>
              </a:p>
              <a:p>
                <a:pPr marL="114300" indent="0">
                  <a:buNone/>
                </a:pPr>
                <a:endParaRPr lang="en-US" sz="1800" b="1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Y" sz="19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9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sz="19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𝒕𝒐𝒕</m:t>
                          </m:r>
                          <m:d>
                            <m:dPr>
                              <m:ctrlPr>
                                <a:rPr lang="en-CY" sz="19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900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𝑪𝑬𝑹𝑪</m:t>
                              </m:r>
                            </m:e>
                          </m:d>
                        </m:sub>
                      </m:sSub>
                      <m:r>
                        <a:rPr lang="el-GR" sz="1900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sz="1900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l-GR" sz="1900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l-GR" sz="1900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𝟎𝟎𝟎𝟏𝟓𝟒𝟕𝟎𝟒</m:t>
                      </m:r>
                      <m:f>
                        <m:fPr>
                          <m:ctrlPr>
                            <a:rPr lang="en-CY" sz="19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CY" sz="19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900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p>
                              <m:r>
                                <a:rPr lang="el-GR" sz="1900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num>
                        <m:den>
                          <m:r>
                            <a:rPr lang="en-US" sz="19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den>
                      </m:f>
                      <m:r>
                        <m:rPr>
                          <m:nor/>
                        </m:rPr>
                        <a:rPr lang="el-GR" sz="19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l-GR" sz="19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ή</m:t>
                      </m:r>
                      <m:r>
                        <m:rPr>
                          <m:nor/>
                        </m:rPr>
                        <a:rPr lang="el-GR" sz="19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4878,73</m:t>
                      </m:r>
                      <m:f>
                        <m:fPr>
                          <m:ctrlPr>
                            <a:rPr lang="en-CY" sz="19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CY" sz="19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900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p>
                              <m:r>
                                <a:rPr lang="el-GR" sz="1900" b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num>
                        <m:den>
                          <m:r>
                            <a:rPr lang="en-US" sz="19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𝐲𝐞𝐚𝐫</m:t>
                          </m:r>
                        </m:den>
                      </m:f>
                    </m:oMath>
                  </m:oMathPara>
                </a14:m>
                <a:endParaRPr lang="en-US" sz="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Θέση κειμένου 2">
                <a:extLst>
                  <a:ext uri="{FF2B5EF4-FFF2-40B4-BE49-F238E27FC236}">
                    <a16:creationId xmlns:a16="http://schemas.microsoft.com/office/drawing/2014/main" id="{7BEDBD7B-8059-73F5-F6F7-B9DD802ABD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310796" y="1996414"/>
                <a:ext cx="4657783" cy="143258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Θέση κειμένου 3">
                <a:extLst>
                  <a:ext uri="{FF2B5EF4-FFF2-40B4-BE49-F238E27FC236}">
                    <a16:creationId xmlns:a16="http://schemas.microsoft.com/office/drawing/2014/main" id="{0B9415EE-632F-17C6-F0D5-D02859E983D0}"/>
                  </a:ext>
                </a:extLst>
              </p:cNvPr>
              <p:cNvSpPr>
                <a:spLocks noGrp="1"/>
              </p:cNvSpPr>
              <p:nvPr>
                <p:ph type="body" idx="2"/>
              </p:nvPr>
            </p:nvSpPr>
            <p:spPr>
              <a:xfrm>
                <a:off x="6589336" y="1996413"/>
                <a:ext cx="4657783" cy="1450757"/>
              </a:xfrm>
            </p:spPr>
            <p:txBody>
              <a:bodyPr>
                <a:normAutofit fontScale="70000" lnSpcReduction="20000"/>
              </a:bodyPr>
              <a:lstStyle/>
              <a:p>
                <a:pPr marL="114300" indent="0" algn="ctr">
                  <a:buNone/>
                </a:pPr>
                <a:r>
                  <a:rPr lang="el-GR" sz="2600" b="1" dirty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Αποτελέσματα για την Μέθοδος </a:t>
                </a:r>
                <a:r>
                  <a:rPr lang="en-US" sz="2600" b="1" dirty="0" err="1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Kamphuis</a:t>
                </a:r>
                <a:endParaRPr lang="en-US" sz="2600" b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 indent="0">
                  <a:buNone/>
                </a:pPr>
                <a:endParaRPr lang="en-US" sz="2600" b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CY" sz="2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e>
                      <m:sub>
                        <m:r>
                          <a:rPr lang="en-US" sz="2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𝒕𝒐𝒕</m:t>
                        </m:r>
                        <m:d>
                          <m:dPr>
                            <m:ctrlPr>
                              <a:rPr lang="en-CY" sz="2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𝑲𝒂𝒎𝒑</m:t>
                            </m:r>
                            <m:r>
                              <a:rPr lang="el-GR" sz="2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𝒉</m:t>
                            </m:r>
                            <m:r>
                              <a:rPr lang="en-US" sz="2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𝒖𝒊𝒔</m:t>
                            </m:r>
                          </m:e>
                        </m:d>
                      </m:sub>
                    </m:sSub>
                    <m:r>
                      <a:rPr lang="el-GR" sz="2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sz="2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l-GR" sz="2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l-GR" sz="2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𝟎𝟎𝟎𝟎𝟐𝟎</m:t>
                    </m:r>
                    <m:f>
                      <m:fPr>
                        <m:ctrlPr>
                          <a:rPr lang="en-CY" sz="2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CY" sz="2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p>
                            <m:r>
                              <a:rPr lang="el-GR" sz="2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num>
                      <m:den>
                        <m:r>
                          <a:rPr lang="en-US" sz="2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den>
                    </m:f>
                  </m:oMath>
                </a14:m>
                <a:r>
                  <a:rPr lang="en-US" sz="26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26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ή 621</a:t>
                </a:r>
                <a:r>
                  <a:rPr lang="en-CY" sz="26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CY" sz="2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CY" sz="2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p>
                            <m:r>
                              <a:rPr lang="el-GR" sz="2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num>
                      <m:den>
                        <m:r>
                          <a:rPr lang="en-US" sz="2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𝐲𝐞𝐚𝐫</m:t>
                        </m:r>
                      </m:den>
                    </m:f>
                  </m:oMath>
                </a14:m>
                <a:endParaRPr lang="el-GR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Θέση κειμένου 3">
                <a:extLst>
                  <a:ext uri="{FF2B5EF4-FFF2-40B4-BE49-F238E27FC236}">
                    <a16:creationId xmlns:a16="http://schemas.microsoft.com/office/drawing/2014/main" id="{0B9415EE-632F-17C6-F0D5-D02859E983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2"/>
              </p:nvPr>
            </p:nvSpPr>
            <p:spPr>
              <a:xfrm>
                <a:off x="6589336" y="1996413"/>
                <a:ext cx="4657783" cy="1450757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1CDC191-BAEE-B49A-B376-B3F191004EA8}"/>
                  </a:ext>
                </a:extLst>
              </p:cNvPr>
              <p:cNvSpPr txBox="1"/>
              <p:nvPr/>
            </p:nvSpPr>
            <p:spPr>
              <a:xfrm>
                <a:off x="547697" y="3429000"/>
                <a:ext cx="11340445" cy="2964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spcAft>
                    <a:spcPts val="800"/>
                  </a:spcAft>
                  <a:buClr>
                    <a:schemeClr val="accent2">
                      <a:lumMod val="60000"/>
                      <a:lumOff val="40000"/>
                    </a:schemeClr>
                  </a:buClr>
                  <a:buFont typeface="Wingdings" panose="05000000000000000000" pitchFamily="2" charset="2"/>
                  <a:buChar char="q"/>
                </a:pPr>
                <a:r>
                  <a:rPr lang="el-G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Από το ανάπτυγμα </a:t>
                </a:r>
                <a:r>
                  <a:rPr lang="el-GR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Fetch</a:t>
                </a:r>
                <a:r>
                  <a:rPr lang="el-G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επιλέγεται η κατεύθυνση του δυτικού ανέμου (W</a:t>
                </a:r>
                <a:r>
                  <a:rPr lang="el-GR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ως αφετηρία των θετικών (+) </a:t>
                </a:r>
                <a:r>
                  <a:rPr lang="el-G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τιμών </a:t>
                </a:r>
                <a:r>
                  <a:rPr lang="el-GR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ιζηματομεταφοράς</a:t>
                </a:r>
                <a:r>
                  <a:rPr lang="el-G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Όλοι οι άνεμοι νότια (S) του του δυτικού </a:t>
                </a:r>
                <a:r>
                  <a:rPr lang="el-GR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έχουν αρνητική (-) συνεισφορά (SW, WSW), </a:t>
                </a:r>
                <a:r>
                  <a:rPr lang="el-G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ενώ οι άνεμοι βόρεια (Ν) του δυτικού </a:t>
                </a:r>
                <a:r>
                  <a:rPr lang="el-GR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έχουν θετική (+) συνεισφορά (W, WNW, NW, NNW) </a:t>
                </a:r>
                <a:r>
                  <a:rPr lang="el-G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στη μεταφορά του ιζήματος, παράλληλα στην ακτή (</a:t>
                </a:r>
                <a:r>
                  <a:rPr lang="el-GR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l-GR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l-G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285750" indent="-285750" algn="just" rtl="0">
                  <a:spcBef>
                    <a:spcPts val="0"/>
                  </a:spcBef>
                  <a:spcAft>
                    <a:spcPts val="800"/>
                  </a:spcAft>
                  <a:buClr>
                    <a:schemeClr val="accent2">
                      <a:lumMod val="60000"/>
                      <a:lumOff val="40000"/>
                    </a:schemeClr>
                  </a:buClr>
                  <a:buFont typeface="Wingdings" panose="05000000000000000000" pitchFamily="2" charset="2"/>
                  <a:buChar char="q"/>
                </a:pPr>
                <a:r>
                  <a:rPr lang="el-G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l-GR" sz="1600" b="0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ιαφέρουν μεταξύ τους κατά μια τάξη μεγέθους (!)</a:t>
                </a:r>
              </a:p>
              <a:p>
                <a:pPr marL="285750" indent="-285750" algn="just" rtl="0">
                  <a:spcBef>
                    <a:spcPts val="0"/>
                  </a:spcBef>
                  <a:spcAft>
                    <a:spcPts val="800"/>
                  </a:spcAft>
                  <a:buClr>
                    <a:schemeClr val="accent2">
                      <a:lumMod val="60000"/>
                      <a:lumOff val="40000"/>
                    </a:schemeClr>
                  </a:buClr>
                  <a:buFont typeface="Wingdings" panose="05000000000000000000" pitchFamily="2" charset="2"/>
                  <a:buChar char="q"/>
                </a:pPr>
                <a:r>
                  <a:rPr lang="el-GR" sz="1600" b="1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Μέθοδος CERC</a:t>
                </a:r>
                <a:r>
                  <a:rPr lang="el-GR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l-G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όχι</a:t>
                </a:r>
                <a:r>
                  <a:rPr lang="el-GR" sz="1600" b="0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ακριβής σε συνθήκες υψηλών κυματισμών</a:t>
                </a:r>
                <a:r>
                  <a:rPr lang="el-G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l-GR" sz="1600" b="0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εξαρτάται από το ύψος (</a:t>
                </a:r>
                <a:r>
                  <a:rPr lang="el-GR" sz="1600" b="0" i="0" u="none" strike="noStrike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Η</a:t>
                </a:r>
                <a:r>
                  <a:rPr lang="el-GR" sz="1600" b="0" i="0" u="none" strike="noStrike" baseline="-250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l-GR" sz="1600" b="0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και το βάθος (</a:t>
                </a:r>
                <a:r>
                  <a:rPr lang="el-GR" sz="1600" b="0" i="0" u="none" strike="noStrike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l-GR" sz="1600" b="0" i="0" u="none" strike="noStrike" baseline="-250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l-GR" sz="1600" b="0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των κυμάτων θραύσης) </a:t>
                </a:r>
                <a14:m>
                  <m:oMath xmlns:m="http://schemas.openxmlformats.org/officeDocument/2006/math">
                    <m:r>
                      <a:rPr lang="el-GR" sz="1600" b="1" i="1" u="none" strike="noStrike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l-GR" sz="1600" b="1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Υ</a:t>
                </a:r>
                <a:r>
                  <a:rPr lang="el-GR" sz="1600" b="1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περεκτίμηση της μεταφοράς ιζήματος</a:t>
                </a:r>
              </a:p>
              <a:p>
                <a:pPr marL="285750" indent="-285750" algn="just" rtl="0">
                  <a:spcBef>
                    <a:spcPts val="0"/>
                  </a:spcBef>
                  <a:spcAft>
                    <a:spcPts val="800"/>
                  </a:spcAft>
                  <a:buClr>
                    <a:schemeClr val="accent2">
                      <a:lumMod val="60000"/>
                      <a:lumOff val="40000"/>
                    </a:schemeClr>
                  </a:buClr>
                  <a:buFont typeface="Wingdings" panose="05000000000000000000" pitchFamily="2" charset="2"/>
                  <a:buChar char="q"/>
                </a:pPr>
                <a:r>
                  <a:rPr lang="el-GR" sz="1600" b="1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Μέθοδος </a:t>
                </a:r>
                <a:r>
                  <a:rPr lang="el-GR" sz="1600" b="1" i="0" u="none" strike="noStrike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Kamphuis</a:t>
                </a:r>
                <a:r>
                  <a:rPr lang="el-GR" sz="1600" b="1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l-GR" sz="1600" b="0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περιλαμβάνει στον υπολογισμό της και τα φυσικά χαρακτηριστικά της ακτογραμμής </a:t>
                </a:r>
                <a:r>
                  <a:rPr lang="el-G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l-GR" sz="1600" b="0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κλίση πυθμένα (m), μέση διάμετρο των κόκκων άμμου (D</a:t>
                </a:r>
                <a:r>
                  <a:rPr lang="el-GR" sz="1600" b="0" i="0" u="none" strike="noStrike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</a:t>
                </a:r>
                <a:r>
                  <a:rPr lang="el-GR" sz="1600" b="0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)) </a:t>
                </a:r>
              </a:p>
              <a:p>
                <a:pPr algn="just" rtl="0">
                  <a:spcBef>
                    <a:spcPts val="0"/>
                  </a:spcBef>
                  <a:spcAft>
                    <a:spcPts val="800"/>
                  </a:spcAft>
                  <a:buClr>
                    <a:schemeClr val="accent2">
                      <a:lumMod val="60000"/>
                      <a:lumOff val="40000"/>
                    </a:schemeClr>
                  </a:buClr>
                </a:pPr>
                <a14:m>
                  <m:oMath xmlns:m="http://schemas.openxmlformats.org/officeDocument/2006/math">
                    <m:r>
                      <a:rPr lang="el-GR" sz="1600" b="0" i="1" u="none" strike="noStrike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l-GR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Τα</a:t>
                </a:r>
                <a:r>
                  <a:rPr lang="el-GR" sz="1600" b="1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αποτελέσματα της </a:t>
                </a:r>
                <a:r>
                  <a:rPr lang="el-GR" sz="1600" b="1" i="0" u="none" strike="noStrike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Kamphuis</a:t>
                </a:r>
                <a:r>
                  <a:rPr lang="el-GR" sz="1600" b="1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περισσότερο αντιπροσωπευτικά για την παράλληλη στην ακτή </a:t>
                </a:r>
                <a:r>
                  <a:rPr lang="el-GR" sz="1600" b="1" i="0" u="none" strike="noStrike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ιζηματομεταφορά</a:t>
                </a:r>
                <a:r>
                  <a:rPr lang="el-GR" sz="1600" b="1" i="0" u="none" strike="noStrike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από της μεθόδου CERC. </a:t>
                </a:r>
                <a:endParaRPr lang="el-GR" sz="1600" b="1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1CDC191-BAEE-B49A-B376-B3F191004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697" y="3429000"/>
                <a:ext cx="11340445" cy="2964914"/>
              </a:xfrm>
              <a:prstGeom prst="rect">
                <a:avLst/>
              </a:prstGeom>
              <a:blipFill>
                <a:blip r:embed="rId4"/>
                <a:stretch>
                  <a:fillRect l="-323" t="-617" r="-269" b="-16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9689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2"/>
          <p:cNvSpPr txBox="1">
            <a:spLocks noGrp="1"/>
          </p:cNvSpPr>
          <p:nvPr>
            <p:ph type="title"/>
          </p:nvPr>
        </p:nvSpPr>
        <p:spPr>
          <a:xfrm>
            <a:off x="1214172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l-G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Συμπεράσματα</a:t>
            </a:r>
            <a:endParaRPr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1" name="Google Shape;281;p22"/>
          <p:cNvSpPr txBox="1">
            <a:spLocks noGrp="1"/>
          </p:cNvSpPr>
          <p:nvPr>
            <p:ph type="body" idx="1"/>
          </p:nvPr>
        </p:nvSpPr>
        <p:spPr>
          <a:xfrm>
            <a:off x="1129332" y="1939993"/>
            <a:ext cx="4602166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42900">
              <a:lnSpc>
                <a:spcPct val="115000"/>
              </a:lnSpc>
              <a:buClr>
                <a:schemeClr val="accent1">
                  <a:lumMod val="60000"/>
                  <a:lumOff val="40000"/>
                </a:schemeClr>
              </a:buClr>
              <a:buSzPts val="1100"/>
              <a:buFont typeface="Wingdings" panose="05000000000000000000" pitchFamily="2" charset="2"/>
              <a:buChar char="v"/>
            </a:pPr>
            <a:r>
              <a:rPr lang="el-G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Όπως προκύπτει από την στερεομεταφορά και το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Fetch</a:t>
            </a:r>
            <a:r>
              <a:rPr lang="el-G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η κύρια διεύθυνση ανέμου μεταφοράς φερτών υλικών στην παραλία είναι </a:t>
            </a:r>
            <a:r>
              <a:rPr lang="el-G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Δύση (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West)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καθώς έχει τη μεγαλύτερη διάρκεια πνοής ανέμου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>
              <a:lnSpc>
                <a:spcPct val="115000"/>
              </a:lnSpc>
              <a:buClr>
                <a:schemeClr val="accent1">
                  <a:lumMod val="60000"/>
                  <a:lumOff val="40000"/>
                </a:schemeClr>
              </a:buClr>
              <a:buSzPts val="1100"/>
              <a:buFont typeface="Wingdings" panose="05000000000000000000" pitchFamily="2" charset="2"/>
              <a:buChar char="v"/>
            </a:pPr>
            <a:r>
              <a:rPr lang="el-G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Αυτό έχει ως αποτέλεσμα τη συσσώρευση ιζήματος να είναι περισσότερη στο κέντρο της παραλίας ,σε σχέση με τις άκρες της ακτογραμμής </a:t>
            </a:r>
          </a:p>
        </p:txBody>
      </p:sp>
      <p:pic>
        <p:nvPicPr>
          <p:cNvPr id="2" name="2022-12-11 12-33-58">
            <a:hlinkClick r:id="" action="ppaction://media"/>
            <a:extLst>
              <a:ext uri="{FF2B5EF4-FFF2-40B4-BE49-F238E27FC236}">
                <a16:creationId xmlns:a16="http://schemas.microsoft.com/office/drawing/2014/main" id="{00B05271-4765-B4AC-2F91-3D8FB2103FD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017" end="2114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1845016"/>
            <a:ext cx="5951776" cy="4213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AF8600-1403-322C-8A96-9456CF1F9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Συμπεράσματα</a:t>
            </a:r>
            <a:endParaRPr lang="en-US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2C40F65-2206-29BB-A707-6D511DB87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1" y="1845733"/>
            <a:ext cx="7424549" cy="4083727"/>
          </a:xfrm>
        </p:spPr>
        <p:txBody>
          <a:bodyPr>
            <a:normAutofit lnSpcReduction="10000"/>
          </a:bodyPr>
          <a:lstStyle/>
          <a:p>
            <a:pPr marL="342900">
              <a:lnSpc>
                <a:spcPct val="115000"/>
              </a:lnSpc>
              <a:buClr>
                <a:schemeClr val="accent1">
                  <a:lumMod val="60000"/>
                  <a:lumOff val="40000"/>
                </a:schemeClr>
              </a:buClr>
              <a:buSzPts val="1100"/>
              <a:buFont typeface="Wingdings" panose="05000000000000000000" pitchFamily="2" charset="2"/>
              <a:buChar char="v"/>
            </a:pPr>
            <a:r>
              <a:rPr lang="el-GR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 ήδη υπάρχον λιμάνι, που βρίσκεται σε απόσταση 2 </a:t>
            </a: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 </a:t>
            </a:r>
            <a:r>
              <a:rPr lang="el-GR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από την παραλία που εξετάζεται, έχει έντονη τουριστική δραστηριότητα το καλοκαίρι (κρουαζιέρες σε Μπάλο και Γραμβούσα) και εξυπηρετεί τις ανάγκες της περιοχής</a:t>
            </a:r>
            <a:endParaRPr lang="en-US" sz="24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>
              <a:lnSpc>
                <a:spcPct val="115000"/>
              </a:lnSpc>
              <a:buClr>
                <a:schemeClr val="accent1">
                  <a:lumMod val="60000"/>
                  <a:lumOff val="40000"/>
                </a:schemeClr>
              </a:buClr>
              <a:buSzPts val="1100"/>
              <a:buFont typeface="Wingdings" panose="05000000000000000000" pitchFamily="2" charset="2"/>
              <a:buChar char="v"/>
            </a:pPr>
            <a:endParaRPr lang="el-GR" sz="24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>
              <a:lnSpc>
                <a:spcPct val="115000"/>
              </a:lnSpc>
              <a:buClr>
                <a:schemeClr val="accent1">
                  <a:lumMod val="60000"/>
                  <a:lumOff val="40000"/>
                </a:schemeClr>
              </a:buClr>
              <a:buSzPts val="1100"/>
              <a:buFont typeface="Wingdings" panose="05000000000000000000" pitchFamily="2" charset="2"/>
              <a:buChar char="v"/>
            </a:pPr>
            <a:r>
              <a:rPr lang="el-GR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παραλία στα </a:t>
            </a:r>
            <a:r>
              <a:rPr lang="el-GR" sz="24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Φαλάσαρνα</a:t>
            </a:r>
            <a:r>
              <a:rPr lang="el-GR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ανήκει σε προστατευόμενη </a:t>
            </a:r>
            <a:r>
              <a:rPr lang="el-G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περιοχή </a:t>
            </a:r>
            <a:r>
              <a:rPr lang="el-GR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Ν</a:t>
            </a:r>
            <a:r>
              <a:rPr lang="el-GR" sz="2400" cap="none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atura</a:t>
            </a:r>
            <a:r>
              <a:rPr lang="el-GR" sz="2400" cap="none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2000</a:t>
            </a:r>
            <a:r>
              <a:rPr lang="el-G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,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l-G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άρα </a:t>
            </a:r>
            <a:r>
              <a:rPr lang="el-GR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δεν συνιστάται η έντονη ανθρώπινη δραστηριότητα</a:t>
            </a:r>
          </a:p>
        </p:txBody>
      </p:sp>
      <p:pic>
        <p:nvPicPr>
          <p:cNvPr id="2050" name="Picture 2" descr="Photo">
            <a:extLst>
              <a:ext uri="{FF2B5EF4-FFF2-40B4-BE49-F238E27FC236}">
                <a16:creationId xmlns:a16="http://schemas.microsoft.com/office/drawing/2014/main" id="{AC0C581E-F4ED-D1F7-D6D9-2157BF485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789" y="1892109"/>
            <a:ext cx="2791904" cy="200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hoto">
            <a:extLst>
              <a:ext uri="{FF2B5EF4-FFF2-40B4-BE49-F238E27FC236}">
                <a16:creationId xmlns:a16="http://schemas.microsoft.com/office/drawing/2014/main" id="{45D888D6-913E-25FF-6A00-694C0CF2A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788" y="4155061"/>
            <a:ext cx="2791904" cy="209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498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7111013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3"/>
          <p:cNvSpPr txBox="1">
            <a:spLocks noGrp="1"/>
          </p:cNvSpPr>
          <p:nvPr>
            <p:ph type="title"/>
          </p:nvPr>
        </p:nvSpPr>
        <p:spPr>
          <a:xfrm>
            <a:off x="716437" y="4119514"/>
            <a:ext cx="6434199" cy="132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l-GR" sz="7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Ευχαριστούμε!</a:t>
            </a:r>
            <a:r>
              <a:rPr lang="el-GR" sz="7200" b="1" dirty="0">
                <a:solidFill>
                  <a:schemeClr val="tx1"/>
                </a:solidFill>
              </a:rPr>
              <a:t> </a:t>
            </a:r>
            <a:endParaRPr sz="7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Ανασκόπηση">
  <a:themeElements>
    <a:clrScheme name="Ανασκόπηση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</TotalTime>
  <Words>1361</Words>
  <Application>Microsoft Office PowerPoint</Application>
  <PresentationFormat>Ευρεία οθόνη</PresentationFormat>
  <Paragraphs>345</Paragraphs>
  <Slides>18</Slides>
  <Notes>10</Notes>
  <HiddenSlides>0</HiddenSlides>
  <MMClips>2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 Math</vt:lpstr>
      <vt:lpstr>Times New Roman</vt:lpstr>
      <vt:lpstr>Wingdings</vt:lpstr>
      <vt:lpstr>Ανασκόπηση</vt:lpstr>
      <vt:lpstr>ΦΑΛΑΣΑΡΝΑ Ακτομηχανική Διερεύνηση Παραλίας</vt:lpstr>
      <vt:lpstr>Γενικά</vt:lpstr>
      <vt:lpstr>Ιστορικά Στοιχεία</vt:lpstr>
      <vt:lpstr>Παράκτια Έργα Κοντά Στην Παραλία</vt:lpstr>
      <vt:lpstr>Δεδομένα  Μετεωρολογικού Σταθμού</vt:lpstr>
      <vt:lpstr>Υπολογισμός ταχυτήτων</vt:lpstr>
      <vt:lpstr>Δημιουργία Πλήρους Αναπτύγματος</vt:lpstr>
      <vt:lpstr>Παρουσίαση του PowerPoint</vt:lpstr>
      <vt:lpstr>Μέθοδος JonSwap</vt:lpstr>
      <vt:lpstr>Κλίση του πυθμένα</vt:lpstr>
      <vt:lpstr>Νομογραφήματα</vt:lpstr>
      <vt:lpstr>Έλεγχος Θραύσης</vt:lpstr>
      <vt:lpstr>Μέθοδος CERC</vt:lpstr>
      <vt:lpstr>Μέθοδος Kamphuis</vt:lpstr>
      <vt:lpstr>Σύγκριση των μεθόδων</vt:lpstr>
      <vt:lpstr>Συμπεράσματα</vt:lpstr>
      <vt:lpstr>Συμπεράσματα</vt:lpstr>
      <vt:lpstr>Ευχαριστούμε!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ΦΑΛΑΣΑΡΝΑ</dc:title>
  <dc:creator>pauloschristofi@gmail.com</dc:creator>
  <cp:lastModifiedBy>pauloschristofi@gmail.com</cp:lastModifiedBy>
  <cp:revision>65</cp:revision>
  <dcterms:created xsi:type="dcterms:W3CDTF">2022-12-05T14:51:25Z</dcterms:created>
  <dcterms:modified xsi:type="dcterms:W3CDTF">2022-12-11T19:25:52Z</dcterms:modified>
</cp:coreProperties>
</file>