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95" r:id="rId4"/>
    <p:sldId id="258" r:id="rId5"/>
    <p:sldId id="298" r:id="rId6"/>
    <p:sldId id="299" r:id="rId7"/>
    <p:sldId id="297" r:id="rId8"/>
    <p:sldId id="300" r:id="rId9"/>
    <p:sldId id="260" r:id="rId10"/>
    <p:sldId id="261" r:id="rId11"/>
    <p:sldId id="303" r:id="rId12"/>
    <p:sldId id="262" r:id="rId13"/>
    <p:sldId id="263" r:id="rId14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Στυλ με θέμα 1 - Έμφαση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99429" autoAdjust="0"/>
  </p:normalViewPr>
  <p:slideViewPr>
    <p:cSldViewPr>
      <p:cViewPr varScale="1">
        <p:scale>
          <a:sx n="82" d="100"/>
          <a:sy n="82" d="100"/>
        </p:scale>
        <p:origin x="1272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D7780-7CA3-4AA4-8387-DBC8BC4E94FD}" type="datetimeFigureOut">
              <a:rPr lang="el-GR" smtClean="0"/>
              <a:pPr/>
              <a:t>17/8/2025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FBD42-DA5D-4FC2-AA2C-A86C3FC63F5F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D7780-7CA3-4AA4-8387-DBC8BC4E94FD}" type="datetimeFigureOut">
              <a:rPr lang="el-GR" smtClean="0"/>
              <a:pPr/>
              <a:t>17/8/2025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FBD42-DA5D-4FC2-AA2C-A86C3FC63F5F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D7780-7CA3-4AA4-8387-DBC8BC4E94FD}" type="datetimeFigureOut">
              <a:rPr lang="el-GR" smtClean="0"/>
              <a:pPr/>
              <a:t>17/8/2025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FBD42-DA5D-4FC2-AA2C-A86C3FC63F5F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D7780-7CA3-4AA4-8387-DBC8BC4E94FD}" type="datetimeFigureOut">
              <a:rPr lang="el-GR" smtClean="0"/>
              <a:pPr/>
              <a:t>17/8/2025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FBD42-DA5D-4FC2-AA2C-A86C3FC63F5F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D7780-7CA3-4AA4-8387-DBC8BC4E94FD}" type="datetimeFigureOut">
              <a:rPr lang="el-GR" smtClean="0"/>
              <a:pPr/>
              <a:t>17/8/2025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FBD42-DA5D-4FC2-AA2C-A86C3FC63F5F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D7780-7CA3-4AA4-8387-DBC8BC4E94FD}" type="datetimeFigureOut">
              <a:rPr lang="el-GR" smtClean="0"/>
              <a:pPr/>
              <a:t>17/8/2025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FBD42-DA5D-4FC2-AA2C-A86C3FC63F5F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D7780-7CA3-4AA4-8387-DBC8BC4E94FD}" type="datetimeFigureOut">
              <a:rPr lang="el-GR" smtClean="0"/>
              <a:pPr/>
              <a:t>17/8/2025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FBD42-DA5D-4FC2-AA2C-A86C3FC63F5F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D7780-7CA3-4AA4-8387-DBC8BC4E94FD}" type="datetimeFigureOut">
              <a:rPr lang="el-GR" smtClean="0"/>
              <a:pPr/>
              <a:t>17/8/2025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FBD42-DA5D-4FC2-AA2C-A86C3FC63F5F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D7780-7CA3-4AA4-8387-DBC8BC4E94FD}" type="datetimeFigureOut">
              <a:rPr lang="el-GR" smtClean="0"/>
              <a:pPr/>
              <a:t>17/8/2025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FBD42-DA5D-4FC2-AA2C-A86C3FC63F5F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D7780-7CA3-4AA4-8387-DBC8BC4E94FD}" type="datetimeFigureOut">
              <a:rPr lang="el-GR" smtClean="0"/>
              <a:pPr/>
              <a:t>17/8/2025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FBD42-DA5D-4FC2-AA2C-A86C3FC63F5F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D7780-7CA3-4AA4-8387-DBC8BC4E94FD}" type="datetimeFigureOut">
              <a:rPr lang="el-GR" smtClean="0"/>
              <a:pPr/>
              <a:t>17/8/2025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FBD42-DA5D-4FC2-AA2C-A86C3FC63F5F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D7780-7CA3-4AA4-8387-DBC8BC4E94FD}" type="datetimeFigureOut">
              <a:rPr lang="el-GR" smtClean="0"/>
              <a:pPr/>
              <a:t>17/8/2025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AFBD42-DA5D-4FC2-AA2C-A86C3FC63F5F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0" y="260648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/>
              <a:t>Ανανεώσιμες Πηγές Ενέργειας</a:t>
            </a:r>
          </a:p>
        </p:txBody>
      </p:sp>
      <p:sp>
        <p:nvSpPr>
          <p:cNvPr id="3" name="2 - TextBox"/>
          <p:cNvSpPr txBox="1"/>
          <p:nvPr/>
        </p:nvSpPr>
        <p:spPr>
          <a:xfrm>
            <a:off x="-32" y="2511035"/>
            <a:ext cx="9144032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4400" b="1" dirty="0">
                <a:ea typeface="Times New Roman" pitchFamily="18" charset="0"/>
                <a:cs typeface="Tahoma" pitchFamily="34" charset="0"/>
              </a:rPr>
              <a:t>Ηλιακή ενέργεια </a:t>
            </a:r>
          </a:p>
          <a:p>
            <a:pPr algn="ctr"/>
            <a:endParaRPr lang="el-GR" sz="2400" b="1" dirty="0">
              <a:ea typeface="Times New Roman" pitchFamily="18" charset="0"/>
              <a:cs typeface="Tahoma" pitchFamily="34" charset="0"/>
            </a:endParaRPr>
          </a:p>
          <a:p>
            <a:pPr algn="ctr"/>
            <a:r>
              <a:rPr lang="el-GR" sz="2400" b="1" dirty="0"/>
              <a:t>Ηλιακή ενέργεια: </a:t>
            </a:r>
            <a:r>
              <a:rPr lang="el-GR" sz="2400" b="1" dirty="0" err="1"/>
              <a:t>Φωτοβολταϊκά</a:t>
            </a:r>
            <a:r>
              <a:rPr lang="el-GR" sz="2400" b="1" dirty="0"/>
              <a:t> συστήματα, </a:t>
            </a:r>
            <a:r>
              <a:rPr lang="el-GR" sz="2400" b="1" dirty="0" err="1"/>
              <a:t>διαστασιολόγηση</a:t>
            </a:r>
            <a:r>
              <a:rPr lang="el-GR" sz="2400" b="1" dirty="0"/>
              <a:t> και βασικοί υπολογισμοί, οικονομική ανάλυση</a:t>
            </a:r>
            <a:endParaRPr lang="el-GR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- TextBox"/>
          <p:cNvSpPr txBox="1"/>
          <p:nvPr/>
        </p:nvSpPr>
        <p:spPr>
          <a:xfrm>
            <a:off x="-32" y="-24"/>
            <a:ext cx="9144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b="1" dirty="0"/>
              <a:t>Τεχνολογίες Φ/Β στοιχείων</a:t>
            </a:r>
            <a:endParaRPr lang="el-GR" b="1" dirty="0">
              <a:ea typeface="Times New Roman" pitchFamily="18" charset="0"/>
              <a:cs typeface="Tahoma" pitchFamily="34" charset="0"/>
            </a:endParaRPr>
          </a:p>
        </p:txBody>
      </p:sp>
      <p:sp>
        <p:nvSpPr>
          <p:cNvPr id="9" name="8 - TextBox"/>
          <p:cNvSpPr txBox="1"/>
          <p:nvPr/>
        </p:nvSpPr>
        <p:spPr>
          <a:xfrm>
            <a:off x="-32" y="357166"/>
            <a:ext cx="9144032" cy="2285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/>
              <a:t>Οι εμπορικές τεχνολογίες των Φ/Β στοιχείων σήμερα είναι αυτές του:</a:t>
            </a:r>
          </a:p>
          <a:p>
            <a:r>
              <a:rPr lang="el-GR" sz="1050" dirty="0"/>
              <a:t> </a:t>
            </a:r>
          </a:p>
          <a:p>
            <a:pPr marL="273050" lvl="0" indent="-273050">
              <a:buFont typeface="Wingdings" pitchFamily="2" charset="2"/>
              <a:buChar char="ü"/>
            </a:pPr>
            <a:r>
              <a:rPr lang="el-GR" sz="1600" dirty="0" err="1"/>
              <a:t>μονοκρυσταλλικού</a:t>
            </a:r>
            <a:r>
              <a:rPr lang="el-GR" sz="1600" dirty="0"/>
              <a:t> πυριτίου (c-Si) με μέγιστες αποδόσεις εμπορικών εφαρμογών 12 – 16 %</a:t>
            </a:r>
          </a:p>
          <a:p>
            <a:pPr marL="273050" lvl="0" indent="-273050">
              <a:buFont typeface="Wingdings" pitchFamily="2" charset="2"/>
              <a:buChar char="ü"/>
            </a:pPr>
            <a:r>
              <a:rPr lang="el-GR" sz="1600" dirty="0" err="1"/>
              <a:t>πολυκρυσταλλικού</a:t>
            </a:r>
            <a:r>
              <a:rPr lang="el-GR" sz="1600" dirty="0"/>
              <a:t> πυριτίου (p-Si) με μέγιστες αποδόσεις εμπορικών εφαρμογών 10 – 12 %</a:t>
            </a:r>
          </a:p>
          <a:p>
            <a:pPr marL="273050" lvl="0" indent="-273050">
              <a:buFont typeface="Wingdings" pitchFamily="2" charset="2"/>
              <a:buChar char="ü"/>
            </a:pPr>
            <a:r>
              <a:rPr lang="el-GR" sz="1600" dirty="0"/>
              <a:t>του άμορφου πυριτίου (a-Si) με μέγιστες αποδόσεις εμπορικών εφαρμογών 5 – 7 %</a:t>
            </a:r>
          </a:p>
          <a:p>
            <a:r>
              <a:rPr lang="el-GR" sz="1000" dirty="0"/>
              <a:t> </a:t>
            </a:r>
          </a:p>
          <a:p>
            <a:r>
              <a:rPr lang="el-GR" sz="1600" dirty="0"/>
              <a:t>ενώ οι τεχνολογίες  ημιαγωγών CuInSe</a:t>
            </a:r>
            <a:r>
              <a:rPr lang="el-GR" sz="1600" baseline="-25000" dirty="0"/>
              <a:t>2</a:t>
            </a:r>
            <a:r>
              <a:rPr lang="el-GR" sz="1600" dirty="0"/>
              <a:t>,</a:t>
            </a:r>
            <a:r>
              <a:rPr lang="el-GR" sz="1600" baseline="-25000" dirty="0"/>
              <a:t> </a:t>
            </a:r>
            <a:r>
              <a:rPr lang="el-GR" sz="1600" dirty="0" err="1"/>
              <a:t>CdTe</a:t>
            </a:r>
            <a:r>
              <a:rPr lang="el-GR" sz="1600" dirty="0"/>
              <a:t> και </a:t>
            </a:r>
            <a:r>
              <a:rPr lang="el-GR" sz="1600" dirty="0" err="1"/>
              <a:t>GaAs</a:t>
            </a:r>
            <a:r>
              <a:rPr lang="el-GR" sz="1600" dirty="0"/>
              <a:t> βρίσκονται ακόμη σε ερευνητικό στάδιο.</a:t>
            </a:r>
          </a:p>
          <a:p>
            <a:endParaRPr lang="el-GR" sz="1000" dirty="0"/>
          </a:p>
          <a:p>
            <a:r>
              <a:rPr lang="el-GR" sz="1600" dirty="0"/>
              <a:t>Τα </a:t>
            </a:r>
            <a:r>
              <a:rPr lang="el-GR" sz="1600" b="1" dirty="0"/>
              <a:t>Φ/Β στοιχεία</a:t>
            </a:r>
            <a:r>
              <a:rPr lang="el-GR" sz="1600" dirty="0"/>
              <a:t> αποτελούνται από δίσκους πυριτίου, οι οποίοι βρίσκονται σφραγισμένοι σε πλαστική ύλη για προστασία από τις καιρικές συνθήκες. Η μπροστινή όψη προστατεύεται από ανθεκτικό γυαλί. </a:t>
            </a:r>
            <a:endParaRPr lang="el-GR" sz="1600" b="1" dirty="0">
              <a:ea typeface="Times New Roman" pitchFamily="18" charset="0"/>
              <a:cs typeface="Tahoma" pitchFamily="34" charset="0"/>
            </a:endParaRPr>
          </a:p>
        </p:txBody>
      </p:sp>
      <p:pic>
        <p:nvPicPr>
          <p:cNvPr id="10" name="9 - Εικόνα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2460" y="2643182"/>
            <a:ext cx="1367029" cy="1313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10 - Εικόνα" descr="illust_materials"/>
          <p:cNvPicPr>
            <a:picLocks noChangeAspect="1"/>
          </p:cNvPicPr>
          <p:nvPr/>
        </p:nvPicPr>
        <p:blipFill>
          <a:blip r:embed="rId3" cstate="print"/>
          <a:srcRect t="9271"/>
          <a:stretch>
            <a:fillRect/>
          </a:stretch>
        </p:blipFill>
        <p:spPr bwMode="auto">
          <a:xfrm>
            <a:off x="4863389" y="2643189"/>
            <a:ext cx="2423255" cy="1326278"/>
          </a:xfrm>
          <a:prstGeom prst="rect">
            <a:avLst/>
          </a:prstGeom>
          <a:noFill/>
          <a:ln w="9525" cmpd="sng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12" name="11 - TextBox"/>
          <p:cNvSpPr txBox="1"/>
          <p:nvPr/>
        </p:nvSpPr>
        <p:spPr>
          <a:xfrm>
            <a:off x="-32" y="4071942"/>
            <a:ext cx="91440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dirty="0"/>
          </a:p>
          <a:p>
            <a:endParaRPr lang="en-US" sz="1600" dirty="0"/>
          </a:p>
          <a:p>
            <a:r>
              <a:rPr lang="el-GR" sz="1600" dirty="0"/>
              <a:t>Ένα </a:t>
            </a:r>
            <a:r>
              <a:rPr lang="el-GR" sz="1600" b="1" dirty="0" err="1"/>
              <a:t>φωτοβολταϊκό</a:t>
            </a:r>
            <a:r>
              <a:rPr lang="el-GR" sz="1600" b="1" dirty="0"/>
              <a:t> πλαίσιο</a:t>
            </a:r>
            <a:r>
              <a:rPr lang="el-GR" sz="1600" dirty="0"/>
              <a:t> είναι μία διάταξη που συνήθως περιλαμβάνει </a:t>
            </a:r>
            <a:r>
              <a:rPr lang="el-GR" sz="1600" b="1" dirty="0"/>
              <a:t>36 Φ/Β στοιχεία</a:t>
            </a:r>
            <a:r>
              <a:rPr lang="el-GR" sz="1600" dirty="0"/>
              <a:t> συνδεδεμένα σε σειρά. </a:t>
            </a:r>
          </a:p>
        </p:txBody>
      </p:sp>
      <p:pic>
        <p:nvPicPr>
          <p:cNvPr id="13" name="12 - Εικόνα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60930" y="5244501"/>
            <a:ext cx="4422140" cy="1542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2" name="121 - Ευθεία γραμμή σύνδεσης"/>
          <p:cNvCxnSpPr/>
          <p:nvPr/>
        </p:nvCxnSpPr>
        <p:spPr>
          <a:xfrm>
            <a:off x="3608802" y="1080172"/>
            <a:ext cx="571504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90 - Ευθεία γραμμή σύνδεσης"/>
          <p:cNvCxnSpPr/>
          <p:nvPr/>
        </p:nvCxnSpPr>
        <p:spPr>
          <a:xfrm>
            <a:off x="2394356" y="5507740"/>
            <a:ext cx="571504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55 - Ευθεία γραμμή σύνδεσης"/>
          <p:cNvCxnSpPr/>
          <p:nvPr/>
        </p:nvCxnSpPr>
        <p:spPr>
          <a:xfrm>
            <a:off x="1245152" y="1082602"/>
            <a:ext cx="571504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3 - TextBox"/>
          <p:cNvSpPr txBox="1"/>
          <p:nvPr/>
        </p:nvSpPr>
        <p:spPr>
          <a:xfrm>
            <a:off x="-32" y="-24"/>
            <a:ext cx="9144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b="1" dirty="0"/>
              <a:t>Συνδεσμολογία Φ/Β στοιχείων</a:t>
            </a:r>
            <a:endParaRPr lang="el-GR" b="1" dirty="0">
              <a:ea typeface="Times New Roman" pitchFamily="18" charset="0"/>
              <a:cs typeface="Tahoma" pitchFamily="34" charset="0"/>
            </a:endParaRPr>
          </a:p>
        </p:txBody>
      </p:sp>
      <p:sp>
        <p:nvSpPr>
          <p:cNvPr id="5" name="4 - TextBox"/>
          <p:cNvSpPr txBox="1"/>
          <p:nvPr/>
        </p:nvSpPr>
        <p:spPr>
          <a:xfrm>
            <a:off x="-32" y="357166"/>
            <a:ext cx="9144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/>
              <a:t>Φ/Β στοιχεία</a:t>
            </a:r>
            <a:r>
              <a:rPr lang="en-US" sz="1600" dirty="0"/>
              <a:t> </a:t>
            </a:r>
            <a:r>
              <a:rPr lang="el-GR" sz="1600"/>
              <a:t>ενός πλαισίου </a:t>
            </a:r>
            <a:r>
              <a:rPr lang="el-GR" sz="1600" dirty="0"/>
              <a:t>συνδεδεμένα σε σειρά:</a:t>
            </a:r>
            <a:endParaRPr lang="el-GR" sz="1600" dirty="0">
              <a:ea typeface="Times New Roman" pitchFamily="18" charset="0"/>
              <a:cs typeface="Tahoma" pitchFamily="34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2662" y="785794"/>
            <a:ext cx="1101947" cy="580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294346" y="1350538"/>
            <a:ext cx="1101947" cy="580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6466" y="1902931"/>
            <a:ext cx="1101947" cy="580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288150" y="2465238"/>
            <a:ext cx="1101947" cy="580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232" y="3011435"/>
            <a:ext cx="1101947" cy="580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291916" y="3565116"/>
            <a:ext cx="1101947" cy="580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036" y="4117509"/>
            <a:ext cx="1101947" cy="580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285720" y="4662564"/>
            <a:ext cx="1101947" cy="580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028" y="5214386"/>
            <a:ext cx="1101947" cy="580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31" name="30 - Ευθεία γραμμή σύνδεσης"/>
          <p:cNvCxnSpPr/>
          <p:nvPr/>
        </p:nvCxnSpPr>
        <p:spPr>
          <a:xfrm rot="5400000">
            <a:off x="1098210" y="5231408"/>
            <a:ext cx="571504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31 - Ευθεία γραμμή σύνδεσης"/>
          <p:cNvCxnSpPr/>
          <p:nvPr/>
        </p:nvCxnSpPr>
        <p:spPr>
          <a:xfrm rot="5400000">
            <a:off x="29070" y="4679586"/>
            <a:ext cx="571504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32 - Ευθεία γραμμή σύνδεσης"/>
          <p:cNvCxnSpPr/>
          <p:nvPr/>
        </p:nvCxnSpPr>
        <p:spPr>
          <a:xfrm rot="5400000">
            <a:off x="1106836" y="4131530"/>
            <a:ext cx="571504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33 - Ευθεία γραμμή σύνδεσης"/>
          <p:cNvCxnSpPr/>
          <p:nvPr/>
        </p:nvCxnSpPr>
        <p:spPr>
          <a:xfrm rot="5400000">
            <a:off x="37696" y="3579708"/>
            <a:ext cx="571504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34 - Ευθεία γραμμή σύνδεσης"/>
          <p:cNvCxnSpPr/>
          <p:nvPr/>
        </p:nvCxnSpPr>
        <p:spPr>
          <a:xfrm rot="5400000">
            <a:off x="1098210" y="3025456"/>
            <a:ext cx="571504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35 - Ευθεία γραμμή σύνδεσης"/>
          <p:cNvCxnSpPr/>
          <p:nvPr/>
        </p:nvCxnSpPr>
        <p:spPr>
          <a:xfrm rot="5400000">
            <a:off x="37696" y="2473634"/>
            <a:ext cx="571504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36 - Ευθεία γραμμή σύνδεσης"/>
          <p:cNvCxnSpPr/>
          <p:nvPr/>
        </p:nvCxnSpPr>
        <p:spPr>
          <a:xfrm rot="5400000">
            <a:off x="1100640" y="1919382"/>
            <a:ext cx="571504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37 - Ευθεία γραμμή σύνδεσης"/>
          <p:cNvCxnSpPr/>
          <p:nvPr/>
        </p:nvCxnSpPr>
        <p:spPr>
          <a:xfrm rot="5400000">
            <a:off x="40126" y="1358934"/>
            <a:ext cx="571504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3975" y="785794"/>
            <a:ext cx="1101947" cy="580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8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1495659" y="1350538"/>
            <a:ext cx="1101947" cy="580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17779" y="1902931"/>
            <a:ext cx="1101947" cy="580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0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1489463" y="2465238"/>
            <a:ext cx="1101947" cy="580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1545" y="3011435"/>
            <a:ext cx="1101947" cy="580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2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1493229" y="3565116"/>
            <a:ext cx="1101947" cy="580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15349" y="4117509"/>
            <a:ext cx="1101947" cy="580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1487033" y="4662564"/>
            <a:ext cx="1101947" cy="580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15341" y="5214386"/>
            <a:ext cx="1101947" cy="580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6" name="65 - Ευθεία γραμμή σύνδεσης"/>
          <p:cNvCxnSpPr/>
          <p:nvPr/>
        </p:nvCxnSpPr>
        <p:spPr>
          <a:xfrm rot="5400000">
            <a:off x="1252142" y="5231408"/>
            <a:ext cx="571504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66 - Ευθεία γραμμή σύνδεσης"/>
          <p:cNvCxnSpPr/>
          <p:nvPr/>
        </p:nvCxnSpPr>
        <p:spPr>
          <a:xfrm rot="5400000">
            <a:off x="2313498" y="4679586"/>
            <a:ext cx="571504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67 - Ευθεία γραμμή σύνδεσης"/>
          <p:cNvCxnSpPr/>
          <p:nvPr/>
        </p:nvCxnSpPr>
        <p:spPr>
          <a:xfrm rot="5400000">
            <a:off x="1252142" y="4131530"/>
            <a:ext cx="571504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68 - Ευθεία γραμμή σύνδεσης"/>
          <p:cNvCxnSpPr/>
          <p:nvPr/>
        </p:nvCxnSpPr>
        <p:spPr>
          <a:xfrm rot="5400000">
            <a:off x="2322124" y="3579708"/>
            <a:ext cx="571504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69 - Ευθεία γραμμή σύνδεσης"/>
          <p:cNvCxnSpPr/>
          <p:nvPr/>
        </p:nvCxnSpPr>
        <p:spPr>
          <a:xfrm rot="5400000">
            <a:off x="1243516" y="3025456"/>
            <a:ext cx="571504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70 - Ευθεία γραμμή σύνδεσης"/>
          <p:cNvCxnSpPr/>
          <p:nvPr/>
        </p:nvCxnSpPr>
        <p:spPr>
          <a:xfrm rot="5400000">
            <a:off x="2322124" y="2473634"/>
            <a:ext cx="571504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71 - Ευθεία γραμμή σύνδεσης"/>
          <p:cNvCxnSpPr/>
          <p:nvPr/>
        </p:nvCxnSpPr>
        <p:spPr>
          <a:xfrm rot="5400000">
            <a:off x="1252142" y="1919382"/>
            <a:ext cx="571504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72 - Ευθεία γραμμή σύνδεσης"/>
          <p:cNvCxnSpPr/>
          <p:nvPr/>
        </p:nvCxnSpPr>
        <p:spPr>
          <a:xfrm rot="5400000">
            <a:off x="2322124" y="1358934"/>
            <a:ext cx="571504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58103" y="785794"/>
            <a:ext cx="1101947" cy="580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2729787" y="1350538"/>
            <a:ext cx="1101947" cy="580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51907" y="1902931"/>
            <a:ext cx="1101947" cy="580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2723591" y="2465238"/>
            <a:ext cx="1101947" cy="580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8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55673" y="3011435"/>
            <a:ext cx="1101947" cy="580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2727357" y="3565116"/>
            <a:ext cx="1101947" cy="580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0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9477" y="4117509"/>
            <a:ext cx="1101947" cy="580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2721161" y="4662564"/>
            <a:ext cx="1101947" cy="580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2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9469" y="5214386"/>
            <a:ext cx="1101947" cy="580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83" name="82 - Ευθεία γραμμή σύνδεσης"/>
          <p:cNvCxnSpPr/>
          <p:nvPr/>
        </p:nvCxnSpPr>
        <p:spPr>
          <a:xfrm rot="5400000">
            <a:off x="3533651" y="5231408"/>
            <a:ext cx="571504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83 - Ευθεία γραμμή σύνδεσης"/>
          <p:cNvCxnSpPr/>
          <p:nvPr/>
        </p:nvCxnSpPr>
        <p:spPr>
          <a:xfrm rot="5400000">
            <a:off x="2464511" y="4679586"/>
            <a:ext cx="571504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84 - Ευθεία γραμμή σύνδεσης"/>
          <p:cNvCxnSpPr/>
          <p:nvPr/>
        </p:nvCxnSpPr>
        <p:spPr>
          <a:xfrm rot="5400000">
            <a:off x="3542277" y="4131530"/>
            <a:ext cx="571504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85 - Ευθεία γραμμή σύνδεσης"/>
          <p:cNvCxnSpPr/>
          <p:nvPr/>
        </p:nvCxnSpPr>
        <p:spPr>
          <a:xfrm rot="5400000">
            <a:off x="2473137" y="3579708"/>
            <a:ext cx="571504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86 - Ευθεία γραμμή σύνδεσης"/>
          <p:cNvCxnSpPr/>
          <p:nvPr/>
        </p:nvCxnSpPr>
        <p:spPr>
          <a:xfrm rot="5400000">
            <a:off x="3533651" y="3025456"/>
            <a:ext cx="571504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87 - Ευθεία γραμμή σύνδεσης"/>
          <p:cNvCxnSpPr/>
          <p:nvPr/>
        </p:nvCxnSpPr>
        <p:spPr>
          <a:xfrm rot="5400000">
            <a:off x="2473137" y="2473634"/>
            <a:ext cx="571504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88 - Ευθεία γραμμή σύνδεσης"/>
          <p:cNvCxnSpPr/>
          <p:nvPr/>
        </p:nvCxnSpPr>
        <p:spPr>
          <a:xfrm rot="5400000">
            <a:off x="3536081" y="1919382"/>
            <a:ext cx="571504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89 - Ευθεία γραμμή σύνδεσης"/>
          <p:cNvCxnSpPr/>
          <p:nvPr/>
        </p:nvCxnSpPr>
        <p:spPr>
          <a:xfrm rot="5400000">
            <a:off x="2475567" y="1358934"/>
            <a:ext cx="571504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78745" y="785794"/>
            <a:ext cx="1101947" cy="580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3950429" y="1350538"/>
            <a:ext cx="1101947" cy="580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72549" y="1902931"/>
            <a:ext cx="1101947" cy="580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8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3944233" y="2465238"/>
            <a:ext cx="1101947" cy="580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76315" y="3011435"/>
            <a:ext cx="1101947" cy="580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0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3947999" y="3565116"/>
            <a:ext cx="1101947" cy="580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70119" y="4117509"/>
            <a:ext cx="1101947" cy="580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3941803" y="4662564"/>
            <a:ext cx="1101947" cy="580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70111" y="5214386"/>
            <a:ext cx="1101947" cy="580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14" name="113 - Ευθεία γραμμή σύνδεσης"/>
          <p:cNvCxnSpPr/>
          <p:nvPr/>
        </p:nvCxnSpPr>
        <p:spPr>
          <a:xfrm rot="5400000">
            <a:off x="3706912" y="5231408"/>
            <a:ext cx="571504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114 - Ευθεία γραμμή σύνδεσης"/>
          <p:cNvCxnSpPr/>
          <p:nvPr/>
        </p:nvCxnSpPr>
        <p:spPr>
          <a:xfrm rot="5400000">
            <a:off x="4768268" y="4679586"/>
            <a:ext cx="571504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115 - Ευθεία γραμμή σύνδεσης"/>
          <p:cNvCxnSpPr/>
          <p:nvPr/>
        </p:nvCxnSpPr>
        <p:spPr>
          <a:xfrm rot="5400000">
            <a:off x="3706912" y="4131530"/>
            <a:ext cx="571504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116 - Ευθεία γραμμή σύνδεσης"/>
          <p:cNvCxnSpPr/>
          <p:nvPr/>
        </p:nvCxnSpPr>
        <p:spPr>
          <a:xfrm rot="5400000">
            <a:off x="4776894" y="3579708"/>
            <a:ext cx="571504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117 - Ευθεία γραμμή σύνδεσης"/>
          <p:cNvCxnSpPr/>
          <p:nvPr/>
        </p:nvCxnSpPr>
        <p:spPr>
          <a:xfrm rot="5400000">
            <a:off x="3698286" y="3025456"/>
            <a:ext cx="571504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118 - Ευθεία γραμμή σύνδεσης"/>
          <p:cNvCxnSpPr/>
          <p:nvPr/>
        </p:nvCxnSpPr>
        <p:spPr>
          <a:xfrm rot="5400000">
            <a:off x="4776894" y="2473634"/>
            <a:ext cx="571504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119 - Ευθεία γραμμή σύνδεσης"/>
          <p:cNvCxnSpPr/>
          <p:nvPr/>
        </p:nvCxnSpPr>
        <p:spPr>
          <a:xfrm rot="5400000">
            <a:off x="3706912" y="1919382"/>
            <a:ext cx="571504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120 - Ευθεία γραμμή σύνδεσης"/>
          <p:cNvCxnSpPr/>
          <p:nvPr/>
        </p:nvCxnSpPr>
        <p:spPr>
          <a:xfrm rot="5400000">
            <a:off x="4776894" y="1358934"/>
            <a:ext cx="571504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122 - Ευθεία γραμμή σύνδεσης"/>
          <p:cNvCxnSpPr/>
          <p:nvPr/>
        </p:nvCxnSpPr>
        <p:spPr>
          <a:xfrm rot="5400000">
            <a:off x="29070" y="5785660"/>
            <a:ext cx="571504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123 - Ευθεία γραμμή σύνδεσης"/>
          <p:cNvCxnSpPr/>
          <p:nvPr/>
        </p:nvCxnSpPr>
        <p:spPr>
          <a:xfrm rot="5400000">
            <a:off x="4748586" y="5785660"/>
            <a:ext cx="571504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125 - Ευθεία γραμμή σύνδεσης"/>
          <p:cNvCxnSpPr/>
          <p:nvPr/>
        </p:nvCxnSpPr>
        <p:spPr>
          <a:xfrm>
            <a:off x="302972" y="6063580"/>
            <a:ext cx="21240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126 - Ευθεία γραμμή σύνδεσης"/>
          <p:cNvCxnSpPr/>
          <p:nvPr/>
        </p:nvCxnSpPr>
        <p:spPr>
          <a:xfrm>
            <a:off x="2911132" y="6063580"/>
            <a:ext cx="21240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127 - Έλλειψη"/>
          <p:cNvSpPr/>
          <p:nvPr/>
        </p:nvSpPr>
        <p:spPr>
          <a:xfrm>
            <a:off x="2428860" y="6026646"/>
            <a:ext cx="71438" cy="71438"/>
          </a:xfrm>
          <a:prstGeom prst="ellipse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29" name="128 - Έλλειψη"/>
          <p:cNvSpPr/>
          <p:nvPr/>
        </p:nvSpPr>
        <p:spPr>
          <a:xfrm>
            <a:off x="2857488" y="6029076"/>
            <a:ext cx="71438" cy="71438"/>
          </a:xfrm>
          <a:prstGeom prst="ellipse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0" name="129 - TextBox"/>
          <p:cNvSpPr txBox="1"/>
          <p:nvPr/>
        </p:nvSpPr>
        <p:spPr>
          <a:xfrm>
            <a:off x="4633384" y="3836210"/>
            <a:ext cx="4714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/>
              <a:t>V</a:t>
            </a:r>
            <a:r>
              <a:rPr lang="en-US" sz="1400" b="1" baseline="-25000"/>
              <a:t>MPP</a:t>
            </a:r>
            <a:r>
              <a:rPr lang="el-GR" sz="1400" b="1" baseline="-25000"/>
              <a:t>πλαισίου</a:t>
            </a:r>
            <a:r>
              <a:rPr lang="el-GR" sz="1400" b="1"/>
              <a:t> </a:t>
            </a:r>
            <a:r>
              <a:rPr lang="el-GR" sz="1400" b="1" dirty="0"/>
              <a:t>= 36</a:t>
            </a:r>
            <a:r>
              <a:rPr lang="en-US" sz="1400" b="1" dirty="0"/>
              <a:t> x</a:t>
            </a:r>
            <a:r>
              <a:rPr lang="el-GR" sz="1400" b="1" dirty="0"/>
              <a:t> </a:t>
            </a:r>
            <a:r>
              <a:rPr lang="en-US" sz="1400" b="1" dirty="0"/>
              <a:t>V</a:t>
            </a:r>
            <a:r>
              <a:rPr lang="en-US" sz="1400" b="1" baseline="-25000" dirty="0"/>
              <a:t>MPP</a:t>
            </a:r>
            <a:r>
              <a:rPr lang="el-GR" sz="1400" b="1" baseline="-25000" dirty="0"/>
              <a:t>στοιχείου</a:t>
            </a:r>
            <a:r>
              <a:rPr lang="el-GR" sz="1400" b="1" dirty="0"/>
              <a:t> ≈ 36 </a:t>
            </a:r>
            <a:r>
              <a:rPr lang="en-US" sz="1400" b="1" dirty="0"/>
              <a:t>x 1 </a:t>
            </a:r>
            <a:r>
              <a:rPr lang="el-GR" sz="1400" b="1" dirty="0"/>
              <a:t>≈</a:t>
            </a:r>
            <a:r>
              <a:rPr lang="en-US" sz="1400" b="1" dirty="0"/>
              <a:t> 36 Volt </a:t>
            </a:r>
          </a:p>
          <a:p>
            <a:pPr algn="ctr"/>
            <a:r>
              <a:rPr lang="en-US" sz="1400" b="1"/>
              <a:t>I</a:t>
            </a:r>
            <a:r>
              <a:rPr lang="en-US" sz="1400" b="1" baseline="-25000"/>
              <a:t>MPP</a:t>
            </a:r>
            <a:r>
              <a:rPr lang="el-GR" sz="1400" b="1" baseline="-25000"/>
              <a:t>πλαισίου</a:t>
            </a:r>
            <a:r>
              <a:rPr lang="el-GR" sz="1400" b="1"/>
              <a:t> </a:t>
            </a:r>
            <a:r>
              <a:rPr lang="el-GR" sz="1400" b="1" dirty="0"/>
              <a:t>= </a:t>
            </a:r>
            <a:r>
              <a:rPr lang="en-US" sz="1400" b="1" dirty="0"/>
              <a:t> </a:t>
            </a:r>
            <a:r>
              <a:rPr lang="el-GR" sz="1400" b="1" dirty="0"/>
              <a:t>Ι</a:t>
            </a:r>
            <a:r>
              <a:rPr lang="en-US" sz="1400" b="1" baseline="-25000" dirty="0"/>
              <a:t>MPP</a:t>
            </a:r>
            <a:r>
              <a:rPr lang="el-GR" sz="1400" b="1" baseline="-25000" dirty="0"/>
              <a:t>στοιχείου</a:t>
            </a:r>
            <a:r>
              <a:rPr lang="el-GR" sz="1400" b="1" dirty="0"/>
              <a:t> ≈ </a:t>
            </a:r>
            <a:r>
              <a:rPr lang="en-US" sz="1400" b="1" dirty="0"/>
              <a:t>3 Ampere</a:t>
            </a:r>
            <a:endParaRPr lang="el-GR" sz="1400" b="1" dirty="0">
              <a:ea typeface="Times New Roman" pitchFamily="18" charset="0"/>
              <a:cs typeface="Tahoma" pitchFamily="34" charset="0"/>
            </a:endParaRPr>
          </a:p>
        </p:txBody>
      </p:sp>
      <p:sp>
        <p:nvSpPr>
          <p:cNvPr id="92" name="91 - TextBox"/>
          <p:cNvSpPr txBox="1"/>
          <p:nvPr/>
        </p:nvSpPr>
        <p:spPr>
          <a:xfrm>
            <a:off x="5318599" y="2010587"/>
            <a:ext cx="38480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1400" dirty="0">
                <a:ea typeface="Times New Roman" pitchFamily="18" charset="0"/>
                <a:cs typeface="Tahoma" pitchFamily="34" charset="0"/>
              </a:rPr>
              <a:t>Ο θετικός πόλος του κάθε Φ/Β στοιχείου συνδέεται με τον αρνητικό του επόμενου στοιχείου, μέσα στο πλαίσιο. Αντίστοιχα, στη σε σειρά σύνδεση Φ/Β πλαισίων ή συστοιχιών, ο θετικός πόλος του κάθε πλαισίου ή συστοιχίας συνδέεται με τον αρνητικό του επόμενου πλαισίου ή της επόμενης συστοιχίας</a:t>
            </a:r>
          </a:p>
          <a:p>
            <a:pPr algn="just"/>
            <a:endParaRPr lang="el-GR" sz="1400" dirty="0">
              <a:ea typeface="Times New Roman" pitchFamily="18" charset="0"/>
              <a:cs typeface="Tahoma" pitchFamily="34" charset="0"/>
            </a:endParaRPr>
          </a:p>
          <a:p>
            <a:pPr algn="just"/>
            <a:endParaRPr lang="el-GR" sz="1400" dirty="0">
              <a:ea typeface="Times New Roman" pitchFamily="18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- TextBox"/>
          <p:cNvSpPr txBox="1"/>
          <p:nvPr/>
        </p:nvSpPr>
        <p:spPr>
          <a:xfrm>
            <a:off x="-32" y="-24"/>
            <a:ext cx="9144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b="1" dirty="0"/>
              <a:t>Τεχνολογίες Φ/Β στοιχείων</a:t>
            </a:r>
            <a:endParaRPr lang="el-GR" b="1" dirty="0">
              <a:ea typeface="Times New Roman" pitchFamily="18" charset="0"/>
              <a:cs typeface="Tahoma" pitchFamily="34" charset="0"/>
            </a:endParaRPr>
          </a:p>
        </p:txBody>
      </p:sp>
      <p:sp>
        <p:nvSpPr>
          <p:cNvPr id="7" name="6 - TextBox"/>
          <p:cNvSpPr txBox="1"/>
          <p:nvPr/>
        </p:nvSpPr>
        <p:spPr>
          <a:xfrm>
            <a:off x="-32" y="357166"/>
            <a:ext cx="9144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/>
              <a:t>Τα τυπικά δεδομένα για εμπορικά Φ/Β πλαίσια </a:t>
            </a:r>
            <a:r>
              <a:rPr lang="el-GR" sz="1600" dirty="0" err="1"/>
              <a:t>μονοκρυσταλικού</a:t>
            </a:r>
            <a:r>
              <a:rPr lang="el-GR" sz="1600" dirty="0"/>
              <a:t> πυριτίου δίνονται στον Πίνακα 1, όπου τα ηλεκτρικά μεγέθη ισχύουν σε πρότυπες συνθήκες </a:t>
            </a:r>
            <a:r>
              <a:rPr lang="el-GR" sz="2000" dirty="0">
                <a:solidFill>
                  <a:schemeClr val="bg1"/>
                </a:solidFill>
              </a:rPr>
              <a:t>(ΑΜ = 1,5, Τ</a:t>
            </a:r>
            <a:r>
              <a:rPr lang="en-US" sz="2000" dirty="0">
                <a:solidFill>
                  <a:schemeClr val="bg1"/>
                </a:solidFill>
              </a:rPr>
              <a:t>c</a:t>
            </a:r>
            <a:r>
              <a:rPr lang="el-GR" sz="2000" dirty="0">
                <a:solidFill>
                  <a:schemeClr val="bg1"/>
                </a:solidFill>
              </a:rPr>
              <a:t> = 25 </a:t>
            </a:r>
            <a:r>
              <a:rPr lang="en-US" sz="2000" baseline="30000" dirty="0">
                <a:solidFill>
                  <a:schemeClr val="bg1"/>
                </a:solidFill>
              </a:rPr>
              <a:t>o</a:t>
            </a:r>
            <a:r>
              <a:rPr lang="en-US" sz="2000" dirty="0">
                <a:solidFill>
                  <a:schemeClr val="bg1"/>
                </a:solidFill>
              </a:rPr>
              <a:t>C</a:t>
            </a:r>
            <a:r>
              <a:rPr lang="el-GR" sz="2000" dirty="0">
                <a:solidFill>
                  <a:schemeClr val="bg1"/>
                </a:solidFill>
              </a:rPr>
              <a:t> και Ι = 1.000 </a:t>
            </a:r>
            <a:r>
              <a:rPr lang="en-US" sz="2000" dirty="0">
                <a:solidFill>
                  <a:schemeClr val="bg1"/>
                </a:solidFill>
              </a:rPr>
              <a:t>W</a:t>
            </a:r>
            <a:r>
              <a:rPr lang="el-GR" sz="2000" dirty="0">
                <a:solidFill>
                  <a:schemeClr val="bg1"/>
                </a:solidFill>
              </a:rPr>
              <a:t>/</a:t>
            </a:r>
            <a:r>
              <a:rPr lang="en-US" sz="2000" dirty="0">
                <a:solidFill>
                  <a:schemeClr val="bg1"/>
                </a:solidFill>
              </a:rPr>
              <a:t>m</a:t>
            </a:r>
            <a:r>
              <a:rPr lang="el-GR" sz="2000" baseline="30000" dirty="0">
                <a:solidFill>
                  <a:schemeClr val="bg1"/>
                </a:solidFill>
              </a:rPr>
              <a:t>2</a:t>
            </a:r>
            <a:r>
              <a:rPr lang="el-GR" sz="2000" dirty="0">
                <a:solidFill>
                  <a:schemeClr val="bg1"/>
                </a:solidFill>
              </a:rPr>
              <a:t>).</a:t>
            </a:r>
          </a:p>
        </p:txBody>
      </p:sp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041124"/>
            <a:ext cx="8095495" cy="281650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3" name="12 - TextBox"/>
          <p:cNvSpPr txBox="1"/>
          <p:nvPr/>
        </p:nvSpPr>
        <p:spPr>
          <a:xfrm>
            <a:off x="-32" y="4071942"/>
            <a:ext cx="91440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/>
              <a:t>Ένα συγκρότημα Φ/Β συστοιχιών, συνδεδεμένων σε σειρά, παράλληλα ή μεικτά, ανάλογα με την επιθυμητή τάση και ένταση στους τελικούς ακροδέκτες του, ονομάζεται </a:t>
            </a:r>
            <a:r>
              <a:rPr lang="el-GR" sz="1600" b="1" dirty="0" err="1"/>
              <a:t>φωτοβολταϊκό</a:t>
            </a:r>
            <a:r>
              <a:rPr lang="el-GR" sz="1600" b="1" dirty="0"/>
              <a:t> πάρκο</a:t>
            </a:r>
            <a:r>
              <a:rPr lang="el-GR" sz="1600" dirty="0"/>
              <a:t> ή  </a:t>
            </a:r>
            <a:r>
              <a:rPr lang="el-GR" sz="1600" b="1" dirty="0" err="1"/>
              <a:t>φωτοβολταϊκός</a:t>
            </a:r>
            <a:r>
              <a:rPr lang="el-GR" sz="1600" b="1" dirty="0"/>
              <a:t> σταθμός</a:t>
            </a:r>
            <a:r>
              <a:rPr lang="el-GR" sz="1600" dirty="0"/>
              <a:t>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/>
          <p:cNvSpPr/>
          <p:nvPr/>
        </p:nvSpPr>
        <p:spPr>
          <a:xfrm>
            <a:off x="-684600" y="4664920"/>
            <a:ext cx="10513168" cy="4982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cxnSp>
        <p:nvCxnSpPr>
          <p:cNvPr id="19" name="18 - Ευθεία γραμμή σύνδεσης"/>
          <p:cNvCxnSpPr/>
          <p:nvPr/>
        </p:nvCxnSpPr>
        <p:spPr>
          <a:xfrm rot="5400000">
            <a:off x="3789110" y="1974458"/>
            <a:ext cx="79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3 - TextBox"/>
          <p:cNvSpPr txBox="1"/>
          <p:nvPr/>
        </p:nvSpPr>
        <p:spPr>
          <a:xfrm>
            <a:off x="-32" y="-24"/>
            <a:ext cx="9144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b="1" dirty="0"/>
              <a:t>Συμπεριφορά  Έντασης– Τάσης (συμπεριφορά </a:t>
            </a:r>
            <a:r>
              <a:rPr lang="en-US" b="1" dirty="0"/>
              <a:t>I – V) </a:t>
            </a:r>
            <a:r>
              <a:rPr lang="el-GR" b="1" dirty="0"/>
              <a:t>Φ/Β στοιχειών</a:t>
            </a:r>
            <a:endParaRPr lang="el-GR" b="1" dirty="0">
              <a:ea typeface="Times New Roman" pitchFamily="18" charset="0"/>
              <a:cs typeface="Tahoma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40101" y="500042"/>
            <a:ext cx="4541837" cy="275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- TextBox"/>
          <p:cNvSpPr txBox="1"/>
          <p:nvPr/>
        </p:nvSpPr>
        <p:spPr>
          <a:xfrm rot="16200000">
            <a:off x="4225643" y="1618592"/>
            <a:ext cx="1204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/>
              <a:t>I, ampere</a:t>
            </a:r>
            <a:endParaRPr lang="el-GR" b="1" dirty="0">
              <a:ea typeface="Times New Roman" pitchFamily="18" charset="0"/>
              <a:cs typeface="Tahoma" pitchFamily="34" charset="0"/>
            </a:endParaRPr>
          </a:p>
        </p:txBody>
      </p:sp>
      <p:sp>
        <p:nvSpPr>
          <p:cNvPr id="7" name="6 - TextBox"/>
          <p:cNvSpPr txBox="1"/>
          <p:nvPr/>
        </p:nvSpPr>
        <p:spPr>
          <a:xfrm rot="16200000">
            <a:off x="8124343" y="1539513"/>
            <a:ext cx="1204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R, ohm</a:t>
            </a:r>
            <a:endParaRPr lang="el-GR" b="1" dirty="0">
              <a:ea typeface="Times New Roman" pitchFamily="18" charset="0"/>
              <a:cs typeface="Tahoma" pitchFamily="34" charset="0"/>
            </a:endParaRPr>
          </a:p>
        </p:txBody>
      </p:sp>
      <p:sp>
        <p:nvSpPr>
          <p:cNvPr id="8" name="7 - TextBox"/>
          <p:cNvSpPr txBox="1"/>
          <p:nvPr/>
        </p:nvSpPr>
        <p:spPr>
          <a:xfrm>
            <a:off x="6265646" y="2828590"/>
            <a:ext cx="1204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V, volt</a:t>
            </a:r>
            <a:endParaRPr lang="el-GR" b="1" dirty="0">
              <a:ea typeface="Times New Roman" pitchFamily="18" charset="0"/>
              <a:cs typeface="Tahoma" pitchFamily="34" charset="0"/>
            </a:endParaRPr>
          </a:p>
        </p:txBody>
      </p:sp>
      <p:sp>
        <p:nvSpPr>
          <p:cNvPr id="9" name="8 - TextBox"/>
          <p:cNvSpPr txBox="1"/>
          <p:nvPr/>
        </p:nvSpPr>
        <p:spPr>
          <a:xfrm>
            <a:off x="-32" y="3500438"/>
            <a:ext cx="914403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1400" dirty="0"/>
              <a:t>Στο Σχήμα, με συνεχή γραμμή παρουσιάζεται η μεταβολή της έντασης Ι (</a:t>
            </a:r>
            <a:r>
              <a:rPr lang="en-US" sz="1400" dirty="0"/>
              <a:t>ampere) </a:t>
            </a:r>
            <a:r>
              <a:rPr lang="el-GR" sz="1400" dirty="0"/>
              <a:t>του ρεύματος που διαρρέει το παραπάνω απλοποιημένο κύκλωμα, με τη μεταβολή της συνολικής αντίστασης </a:t>
            </a:r>
            <a:r>
              <a:rPr lang="en-US" sz="1400" dirty="0"/>
              <a:t>R (ohm) </a:t>
            </a:r>
            <a:r>
              <a:rPr lang="el-GR" sz="1400" dirty="0"/>
              <a:t>του κυκλώματος (διακεκομμένη γραμμή) και τη μεταβολή του δυναμικού (</a:t>
            </a:r>
            <a:r>
              <a:rPr lang="en-US" sz="1400" dirty="0"/>
              <a:t>volt) </a:t>
            </a:r>
            <a:r>
              <a:rPr lang="el-GR" sz="1400" dirty="0"/>
              <a:t>στα άκρα του Φ/Β πλαισίου. Στο Σχήμα φαίνεται η θέση του βολτόμετρου και του </a:t>
            </a:r>
            <a:r>
              <a:rPr lang="el-GR" sz="1400" dirty="0" err="1"/>
              <a:t>αμπερόμετρου</a:t>
            </a:r>
            <a:r>
              <a:rPr lang="el-GR" sz="1400" dirty="0"/>
              <a:t> για τη μέτρηση του δυναμικού (της τάσης) και της έντασης του ρεύματος που παράγεται από το φ/Β πλαίσιο, ενώ τα τρία μεγέθη (τάση </a:t>
            </a:r>
            <a:r>
              <a:rPr lang="en-US" sz="1400" dirty="0"/>
              <a:t>V</a:t>
            </a:r>
            <a:r>
              <a:rPr lang="el-GR" sz="1400" dirty="0"/>
              <a:t>, ένταση </a:t>
            </a:r>
            <a:r>
              <a:rPr lang="en-US" sz="1400" dirty="0"/>
              <a:t>I </a:t>
            </a:r>
            <a:r>
              <a:rPr lang="el-GR" sz="1400" dirty="0"/>
              <a:t>και αντίσταση</a:t>
            </a:r>
            <a:r>
              <a:rPr lang="en-US" sz="1400" dirty="0"/>
              <a:t> R) </a:t>
            </a:r>
            <a:r>
              <a:rPr lang="el-GR" sz="1400" dirty="0"/>
              <a:t>συνδέονται μεταξύ τους με τον Νόμο του </a:t>
            </a:r>
            <a:r>
              <a:rPr lang="en-US" sz="1400" dirty="0"/>
              <a:t>Ohm:</a:t>
            </a:r>
          </a:p>
          <a:p>
            <a:pPr algn="just"/>
            <a:endParaRPr lang="en-US" sz="1400" dirty="0"/>
          </a:p>
          <a:p>
            <a:pPr algn="ctr"/>
            <a:r>
              <a:rPr lang="en-US" sz="1400" dirty="0"/>
              <a:t>V = I x </a:t>
            </a:r>
            <a:r>
              <a:rPr lang="en-US" sz="1400" dirty="0" err="1"/>
              <a:t>R</a:t>
            </a:r>
            <a:r>
              <a:rPr lang="en-US" sz="1400" baseline="-25000" dirty="0" err="1"/>
              <a:t>total</a:t>
            </a:r>
            <a:r>
              <a:rPr lang="en-US" sz="1400" dirty="0"/>
              <a:t> </a:t>
            </a:r>
            <a:r>
              <a:rPr lang="en-US" sz="1400" dirty="0">
                <a:sym typeface="Wingdings" pitchFamily="2" charset="2"/>
              </a:rPr>
              <a:t> I = V/</a:t>
            </a:r>
            <a:r>
              <a:rPr lang="en-US" sz="1400" dirty="0"/>
              <a:t> </a:t>
            </a:r>
            <a:r>
              <a:rPr lang="en-US" sz="1400" dirty="0" err="1"/>
              <a:t>R</a:t>
            </a:r>
            <a:r>
              <a:rPr lang="en-US" sz="1400" baseline="-25000" dirty="0" err="1"/>
              <a:t>total</a:t>
            </a:r>
            <a:r>
              <a:rPr lang="en-US" sz="1400" dirty="0">
                <a:sym typeface="Wingdings" pitchFamily="2" charset="2"/>
              </a:rPr>
              <a:t>  </a:t>
            </a:r>
            <a:r>
              <a:rPr lang="en-US" sz="1400" dirty="0" err="1"/>
              <a:t>R</a:t>
            </a:r>
            <a:r>
              <a:rPr lang="en-US" sz="1400" baseline="-25000" dirty="0" err="1"/>
              <a:t>total</a:t>
            </a:r>
            <a:r>
              <a:rPr lang="en-US" sz="1400" dirty="0">
                <a:sym typeface="Wingdings" pitchFamily="2" charset="2"/>
              </a:rPr>
              <a:t> = V/I [volt = ampere x ohm, ampere = volt/ohm, ohm = volt/ampere]</a:t>
            </a:r>
          </a:p>
          <a:p>
            <a:pPr algn="ctr"/>
            <a:endParaRPr lang="en-US" sz="1400" dirty="0">
              <a:sym typeface="Wingdings" pitchFamily="2" charset="2"/>
            </a:endParaRPr>
          </a:p>
          <a:p>
            <a:pPr algn="just"/>
            <a:r>
              <a:rPr lang="el-GR" sz="1400" dirty="0">
                <a:sym typeface="Wingdings" pitchFamily="2" charset="2"/>
              </a:rPr>
              <a:t>Κάθε σημείο της συνεχούς γραμμής Ι  έχει συντεταγμένες Ι – </a:t>
            </a:r>
            <a:r>
              <a:rPr lang="en-US" sz="1400" dirty="0">
                <a:sym typeface="Wingdings" pitchFamily="2" charset="2"/>
              </a:rPr>
              <a:t>V (</a:t>
            </a:r>
            <a:r>
              <a:rPr lang="el-GR" sz="1400" dirty="0">
                <a:sym typeface="Wingdings" pitchFamily="2" charset="2"/>
              </a:rPr>
              <a:t>έντασης – τάσης ή αλλιώς ρεύματος – δυναμικού). Σύμφωνα με τον Νόμο του </a:t>
            </a:r>
            <a:r>
              <a:rPr lang="en-US" sz="1400" dirty="0">
                <a:sym typeface="Wingdings" pitchFamily="2" charset="2"/>
              </a:rPr>
              <a:t>Ohm</a:t>
            </a:r>
            <a:r>
              <a:rPr lang="el-GR" sz="1400" dirty="0">
                <a:sym typeface="Wingdings" pitchFamily="2" charset="2"/>
              </a:rPr>
              <a:t>, κάθε σημείο (</a:t>
            </a:r>
            <a:r>
              <a:rPr lang="en-US" sz="1400" dirty="0">
                <a:sym typeface="Wingdings" pitchFamily="2" charset="2"/>
              </a:rPr>
              <a:t>V,R) </a:t>
            </a:r>
            <a:r>
              <a:rPr lang="el-GR" sz="1400" dirty="0">
                <a:sym typeface="Wingdings" pitchFamily="2" charset="2"/>
              </a:rPr>
              <a:t>της διακεκομμένης γραμμής </a:t>
            </a:r>
            <a:r>
              <a:rPr lang="en-US" sz="1400" dirty="0" err="1">
                <a:sym typeface="Wingdings" pitchFamily="2" charset="2"/>
              </a:rPr>
              <a:t>R</a:t>
            </a:r>
            <a:r>
              <a:rPr lang="en-US" sz="1400" baseline="-25000" dirty="0" err="1">
                <a:sym typeface="Wingdings" pitchFamily="2" charset="2"/>
              </a:rPr>
              <a:t>total</a:t>
            </a:r>
            <a:r>
              <a:rPr lang="en-US" sz="1400" dirty="0">
                <a:sym typeface="Wingdings" pitchFamily="2" charset="2"/>
              </a:rPr>
              <a:t> </a:t>
            </a:r>
            <a:r>
              <a:rPr lang="el-GR" sz="1400" dirty="0">
                <a:sym typeface="Wingdings" pitchFamily="2" charset="2"/>
              </a:rPr>
              <a:t>προκύπτει από το πηλίκο </a:t>
            </a:r>
            <a:r>
              <a:rPr lang="en-US" sz="1400" dirty="0">
                <a:sym typeface="Wingdings" pitchFamily="2" charset="2"/>
              </a:rPr>
              <a:t>V/I </a:t>
            </a:r>
            <a:r>
              <a:rPr lang="el-GR" sz="1400" dirty="0">
                <a:sym typeface="Wingdings" pitchFamily="2" charset="2"/>
              </a:rPr>
              <a:t>των συντεταγμένων του αντίστοιχου σημείου </a:t>
            </a:r>
            <a:r>
              <a:rPr lang="en-US" sz="1400" dirty="0">
                <a:sym typeface="Wingdings" pitchFamily="2" charset="2"/>
              </a:rPr>
              <a:t>(V,I) </a:t>
            </a:r>
            <a:r>
              <a:rPr lang="el-GR" sz="1400" dirty="0">
                <a:sym typeface="Wingdings" pitchFamily="2" charset="2"/>
              </a:rPr>
              <a:t>της συνεχούς καμπύλης Ι</a:t>
            </a:r>
            <a:r>
              <a:rPr lang="en-US" sz="1400" dirty="0">
                <a:sym typeface="Wingdings" pitchFamily="2" charset="2"/>
              </a:rPr>
              <a:t>.</a:t>
            </a:r>
            <a:r>
              <a:rPr lang="el-GR" sz="1400" dirty="0">
                <a:sym typeface="Wingdings" pitchFamily="2" charset="2"/>
              </a:rPr>
              <a:t> Έτσι:</a:t>
            </a:r>
          </a:p>
          <a:p>
            <a:pPr algn="just"/>
            <a:endParaRPr lang="el-GR" sz="1400" dirty="0">
              <a:sym typeface="Wingdings" pitchFamily="2" charset="2"/>
            </a:endParaRPr>
          </a:p>
          <a:p>
            <a:pPr algn="ctr"/>
            <a:r>
              <a:rPr lang="el-GR" sz="1400" b="1" dirty="0">
                <a:sym typeface="Wingdings" pitchFamily="2" charset="2"/>
              </a:rPr>
              <a:t>κάθε τιμή της αντίστασης </a:t>
            </a:r>
            <a:r>
              <a:rPr lang="en-US" sz="1400" b="1" dirty="0" err="1">
                <a:sym typeface="Wingdings" pitchFamily="2" charset="2"/>
              </a:rPr>
              <a:t>R</a:t>
            </a:r>
            <a:r>
              <a:rPr lang="en-US" sz="1400" b="1" baseline="-25000" dirty="0" err="1">
                <a:sym typeface="Wingdings" pitchFamily="2" charset="2"/>
              </a:rPr>
              <a:t>total</a:t>
            </a:r>
            <a:r>
              <a:rPr lang="el-GR" sz="1400" b="1" dirty="0">
                <a:sym typeface="Wingdings" pitchFamily="2" charset="2"/>
              </a:rPr>
              <a:t> του φορτίου (της κατανάλωσης) που συνδέεται στο Φ/Β ορίζει μονοσήμαντα μία τιμή δυναμικού </a:t>
            </a:r>
            <a:r>
              <a:rPr lang="en-US" sz="1400" b="1" dirty="0">
                <a:sym typeface="Wingdings" pitchFamily="2" charset="2"/>
              </a:rPr>
              <a:t>V</a:t>
            </a:r>
            <a:r>
              <a:rPr lang="el-GR" sz="1400" b="1" dirty="0">
                <a:sym typeface="Wingdings" pitchFamily="2" charset="2"/>
              </a:rPr>
              <a:t> στα άκρα του Φ/Β και μία τιμή ρεύματος Ι που το διαρρέει</a:t>
            </a:r>
            <a:endParaRPr lang="el-GR" sz="1400" b="1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301964" y="383783"/>
            <a:ext cx="2886097" cy="3204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10 - TextBox"/>
          <p:cNvSpPr txBox="1"/>
          <p:nvPr/>
        </p:nvSpPr>
        <p:spPr>
          <a:xfrm>
            <a:off x="3186466" y="1785926"/>
            <a:ext cx="599716" cy="369332"/>
          </a:xfrm>
          <a:prstGeom prst="rect">
            <a:avLst/>
          </a:prstGeom>
          <a:solidFill>
            <a:schemeClr val="bg2"/>
          </a:solidFill>
          <a:ln w="28575">
            <a:solidFill>
              <a:schemeClr val="bg2">
                <a:lumMod val="2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/>
              <a:t>R</a:t>
            </a:r>
            <a:r>
              <a:rPr lang="en-US" baseline="-25000" dirty="0" err="1"/>
              <a:t>total</a:t>
            </a:r>
            <a:endParaRPr lang="el-GR" baseline="-25000" dirty="0"/>
          </a:p>
        </p:txBody>
      </p:sp>
      <p:sp>
        <p:nvSpPr>
          <p:cNvPr id="14" name="13 - Έλλειψη"/>
          <p:cNvSpPr/>
          <p:nvPr/>
        </p:nvSpPr>
        <p:spPr>
          <a:xfrm>
            <a:off x="3140247" y="928670"/>
            <a:ext cx="360000" cy="360000"/>
          </a:xfrm>
          <a:prstGeom prst="ellipse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2" name="11 - TextBox"/>
          <p:cNvSpPr txBox="1"/>
          <p:nvPr/>
        </p:nvSpPr>
        <p:spPr>
          <a:xfrm>
            <a:off x="3161513" y="915044"/>
            <a:ext cx="317716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  <a:endParaRPr lang="el-GR" baseline="-25000" dirty="0"/>
          </a:p>
        </p:txBody>
      </p:sp>
      <p:sp>
        <p:nvSpPr>
          <p:cNvPr id="16" name="15 - Έλλειψη"/>
          <p:cNvSpPr/>
          <p:nvPr/>
        </p:nvSpPr>
        <p:spPr>
          <a:xfrm>
            <a:off x="4008319" y="1783116"/>
            <a:ext cx="360000" cy="360000"/>
          </a:xfrm>
          <a:prstGeom prst="ellipse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12 - TextBox"/>
          <p:cNvSpPr txBox="1"/>
          <p:nvPr/>
        </p:nvSpPr>
        <p:spPr>
          <a:xfrm>
            <a:off x="4018769" y="1778286"/>
            <a:ext cx="316112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n-US" dirty="0"/>
              <a:t>V</a:t>
            </a:r>
            <a:endParaRPr lang="el-GR" baseline="-25000" dirty="0"/>
          </a:p>
        </p:txBody>
      </p:sp>
      <p:cxnSp>
        <p:nvCxnSpPr>
          <p:cNvPr id="18" name="17 - Ευθεία γραμμή σύνδεσης"/>
          <p:cNvCxnSpPr/>
          <p:nvPr/>
        </p:nvCxnSpPr>
        <p:spPr>
          <a:xfrm>
            <a:off x="3336288" y="1571612"/>
            <a:ext cx="85725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- Ευθεία γραμμή σύνδεσης"/>
          <p:cNvCxnSpPr/>
          <p:nvPr/>
        </p:nvCxnSpPr>
        <p:spPr>
          <a:xfrm>
            <a:off x="3336288" y="2378696"/>
            <a:ext cx="85725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20 - TextBox"/>
          <p:cNvSpPr txBox="1"/>
          <p:nvPr/>
        </p:nvSpPr>
        <p:spPr>
          <a:xfrm>
            <a:off x="7626255" y="600386"/>
            <a:ext cx="599716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n-US" dirty="0" err="1"/>
              <a:t>R</a:t>
            </a:r>
            <a:r>
              <a:rPr lang="en-US" baseline="-25000" dirty="0" err="1"/>
              <a:t>total</a:t>
            </a:r>
            <a:endParaRPr lang="el-GR" baseline="-25000" dirty="0"/>
          </a:p>
        </p:txBody>
      </p:sp>
      <p:sp>
        <p:nvSpPr>
          <p:cNvPr id="22" name="21 - TextBox"/>
          <p:cNvSpPr txBox="1"/>
          <p:nvPr/>
        </p:nvSpPr>
        <p:spPr>
          <a:xfrm>
            <a:off x="6556151" y="550214"/>
            <a:ext cx="242374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l-GR" dirty="0"/>
              <a:t>Ι</a:t>
            </a:r>
            <a:endParaRPr lang="el-GR" baseline="-25000" dirty="0"/>
          </a:p>
        </p:txBody>
      </p:sp>
      <p:cxnSp>
        <p:nvCxnSpPr>
          <p:cNvPr id="24" name="23 - Ευθύγραμμο βέλος σύνδεσης"/>
          <p:cNvCxnSpPr>
            <a:stCxn id="22" idx="1"/>
          </p:cNvCxnSpPr>
          <p:nvPr/>
        </p:nvCxnSpPr>
        <p:spPr>
          <a:xfrm rot="10800000">
            <a:off x="6268151" y="734880"/>
            <a:ext cx="288000" cy="0"/>
          </a:xfrm>
          <a:prstGeom prst="straightConnector1">
            <a:avLst/>
          </a:prstGeom>
          <a:ln w="28575">
            <a:solidFill>
              <a:schemeClr val="tx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- Ευθύγραμμο βέλος σύνδεσης"/>
          <p:cNvCxnSpPr/>
          <p:nvPr/>
        </p:nvCxnSpPr>
        <p:spPr>
          <a:xfrm rot="10800000" flipH="1">
            <a:off x="8184184" y="793434"/>
            <a:ext cx="288000" cy="0"/>
          </a:xfrm>
          <a:prstGeom prst="straightConnector1">
            <a:avLst/>
          </a:prstGeom>
          <a:ln w="28575">
            <a:solidFill>
              <a:schemeClr val="tx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27 - Ευθεία γραμμή σύνδεσης"/>
          <p:cNvCxnSpPr/>
          <p:nvPr/>
        </p:nvCxnSpPr>
        <p:spPr>
          <a:xfrm rot="5400000">
            <a:off x="7094549" y="2129942"/>
            <a:ext cx="140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28 - Ευθεία γραμμή σύνδεσης"/>
          <p:cNvCxnSpPr/>
          <p:nvPr/>
        </p:nvCxnSpPr>
        <p:spPr>
          <a:xfrm>
            <a:off x="7797298" y="2488085"/>
            <a:ext cx="79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29 - Ευθεία γραμμή σύνδεσης"/>
          <p:cNvCxnSpPr/>
          <p:nvPr/>
        </p:nvCxnSpPr>
        <p:spPr>
          <a:xfrm flipH="1">
            <a:off x="5050800" y="1407470"/>
            <a:ext cx="2736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30 - TextBox"/>
          <p:cNvSpPr txBox="1"/>
          <p:nvPr/>
        </p:nvSpPr>
        <p:spPr>
          <a:xfrm>
            <a:off x="5369297" y="1021374"/>
            <a:ext cx="242374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l-GR" dirty="0"/>
              <a:t>Ι</a:t>
            </a:r>
            <a:endParaRPr lang="el-GR" baseline="-25000" dirty="0"/>
          </a:p>
        </p:txBody>
      </p:sp>
      <p:sp>
        <p:nvSpPr>
          <p:cNvPr id="32" name="31 - TextBox"/>
          <p:cNvSpPr txBox="1"/>
          <p:nvPr/>
        </p:nvSpPr>
        <p:spPr>
          <a:xfrm>
            <a:off x="8084634" y="2889395"/>
            <a:ext cx="316112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n-US" dirty="0"/>
              <a:t>V</a:t>
            </a:r>
            <a:endParaRPr lang="el-GR" baseline="-25000" dirty="0"/>
          </a:p>
        </p:txBody>
      </p:sp>
      <p:sp>
        <p:nvSpPr>
          <p:cNvPr id="33" name="32 - TextBox"/>
          <p:cNvSpPr txBox="1"/>
          <p:nvPr/>
        </p:nvSpPr>
        <p:spPr>
          <a:xfrm>
            <a:off x="8029930" y="1997247"/>
            <a:ext cx="599716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n-US" dirty="0" err="1"/>
              <a:t>R</a:t>
            </a:r>
            <a:r>
              <a:rPr lang="en-US" baseline="-25000" dirty="0" err="1"/>
              <a:t>total</a:t>
            </a:r>
            <a:endParaRPr lang="el-GR" baseline="-25000" dirty="0"/>
          </a:p>
        </p:txBody>
      </p:sp>
      <p:cxnSp>
        <p:nvCxnSpPr>
          <p:cNvPr id="34" name="33 - Ευθύγραμμο βέλος σύνδεσης"/>
          <p:cNvCxnSpPr/>
          <p:nvPr/>
        </p:nvCxnSpPr>
        <p:spPr>
          <a:xfrm rot="10800000" flipV="1">
            <a:off x="5072068" y="1214422"/>
            <a:ext cx="357188" cy="142876"/>
          </a:xfrm>
          <a:prstGeom prst="straightConnector1">
            <a:avLst/>
          </a:prstGeom>
          <a:ln w="12700">
            <a:solidFill>
              <a:schemeClr val="tx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39 - Ευθύγραμμο βέλος σύνδεσης"/>
          <p:cNvCxnSpPr/>
          <p:nvPr/>
        </p:nvCxnSpPr>
        <p:spPr>
          <a:xfrm rot="10800000">
            <a:off x="7818609" y="2875769"/>
            <a:ext cx="357190" cy="214314"/>
          </a:xfrm>
          <a:prstGeom prst="straightConnector1">
            <a:avLst/>
          </a:prstGeom>
          <a:ln w="12700">
            <a:solidFill>
              <a:schemeClr val="tx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42 - Ευθύγραμμο βέλος σύνδεσης"/>
          <p:cNvCxnSpPr>
            <a:stCxn id="33" idx="2"/>
          </p:cNvCxnSpPr>
          <p:nvPr/>
        </p:nvCxnSpPr>
        <p:spPr>
          <a:xfrm rot="16200000" flipH="1">
            <a:off x="8389611" y="2306756"/>
            <a:ext cx="101828" cy="221474"/>
          </a:xfrm>
          <a:prstGeom prst="straightConnector1">
            <a:avLst/>
          </a:prstGeom>
          <a:ln w="12700">
            <a:solidFill>
              <a:schemeClr val="tx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48 - Έλλειψη"/>
          <p:cNvSpPr/>
          <p:nvPr/>
        </p:nvSpPr>
        <p:spPr>
          <a:xfrm>
            <a:off x="7765444" y="2457774"/>
            <a:ext cx="71438" cy="7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0" name="49 - Έλλειψη"/>
          <p:cNvSpPr/>
          <p:nvPr/>
        </p:nvSpPr>
        <p:spPr>
          <a:xfrm>
            <a:off x="7776077" y="1375571"/>
            <a:ext cx="71438" cy="7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1" name="50 - TextBox"/>
          <p:cNvSpPr txBox="1"/>
          <p:nvPr/>
        </p:nvSpPr>
        <p:spPr>
          <a:xfrm>
            <a:off x="6257606" y="3143248"/>
            <a:ext cx="1133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Σχήμα 1</a:t>
            </a:r>
            <a:endParaRPr lang="el-GR" b="1" dirty="0">
              <a:ea typeface="Times New Roman" pitchFamily="18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/>
          <p:cNvSpPr/>
          <p:nvPr/>
        </p:nvSpPr>
        <p:spPr>
          <a:xfrm>
            <a:off x="-684600" y="4091621"/>
            <a:ext cx="10513168" cy="4753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30757" y="500042"/>
            <a:ext cx="4541837" cy="275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4" name="3 - Ευθεία γραμμή σύνδεσης"/>
          <p:cNvCxnSpPr/>
          <p:nvPr/>
        </p:nvCxnSpPr>
        <p:spPr>
          <a:xfrm rot="5400000">
            <a:off x="3789110" y="1974458"/>
            <a:ext cx="79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4 - TextBox"/>
          <p:cNvSpPr txBox="1"/>
          <p:nvPr/>
        </p:nvSpPr>
        <p:spPr>
          <a:xfrm>
            <a:off x="-32" y="-24"/>
            <a:ext cx="9144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b="1" dirty="0"/>
              <a:t>Συμπεριφορά  Έντασης– Τάσης (συμπεριφορά </a:t>
            </a:r>
            <a:r>
              <a:rPr lang="en-US" b="1" dirty="0"/>
              <a:t>I – V) </a:t>
            </a:r>
            <a:r>
              <a:rPr lang="el-GR" b="1" dirty="0"/>
              <a:t>Φ/Β στοιχειών</a:t>
            </a:r>
            <a:endParaRPr lang="el-GR" b="1" dirty="0">
              <a:ea typeface="Times New Roman" pitchFamily="18" charset="0"/>
              <a:cs typeface="Tahoma" pitchFamily="34" charset="0"/>
            </a:endParaRPr>
          </a:p>
        </p:txBody>
      </p:sp>
      <p:sp>
        <p:nvSpPr>
          <p:cNvPr id="7" name="6 - TextBox"/>
          <p:cNvSpPr txBox="1"/>
          <p:nvPr/>
        </p:nvSpPr>
        <p:spPr>
          <a:xfrm rot="16200000">
            <a:off x="4225643" y="1618592"/>
            <a:ext cx="1204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/>
              <a:t>I, ampere</a:t>
            </a:r>
            <a:endParaRPr lang="el-GR" b="1" dirty="0">
              <a:ea typeface="Times New Roman" pitchFamily="18" charset="0"/>
              <a:cs typeface="Tahoma" pitchFamily="34" charset="0"/>
            </a:endParaRPr>
          </a:p>
        </p:txBody>
      </p:sp>
      <p:sp>
        <p:nvSpPr>
          <p:cNvPr id="8" name="7 - TextBox"/>
          <p:cNvSpPr txBox="1"/>
          <p:nvPr/>
        </p:nvSpPr>
        <p:spPr>
          <a:xfrm rot="16200000">
            <a:off x="8124343" y="1539513"/>
            <a:ext cx="1204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P, watt</a:t>
            </a:r>
            <a:endParaRPr lang="el-GR" b="1" dirty="0">
              <a:ea typeface="Times New Roman" pitchFamily="18" charset="0"/>
              <a:cs typeface="Tahoma" pitchFamily="34" charset="0"/>
            </a:endParaRPr>
          </a:p>
        </p:txBody>
      </p:sp>
      <p:sp>
        <p:nvSpPr>
          <p:cNvPr id="9" name="8 - TextBox"/>
          <p:cNvSpPr txBox="1"/>
          <p:nvPr/>
        </p:nvSpPr>
        <p:spPr>
          <a:xfrm>
            <a:off x="6265646" y="2828590"/>
            <a:ext cx="1204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V, volt</a:t>
            </a:r>
            <a:endParaRPr lang="el-GR" b="1" dirty="0">
              <a:ea typeface="Times New Roman" pitchFamily="18" charset="0"/>
              <a:cs typeface="Tahoma" pitchFamily="34" charset="0"/>
            </a:endParaRPr>
          </a:p>
        </p:txBody>
      </p:sp>
      <p:sp>
        <p:nvSpPr>
          <p:cNvPr id="10" name="9 - TextBox"/>
          <p:cNvSpPr txBox="1"/>
          <p:nvPr/>
        </p:nvSpPr>
        <p:spPr>
          <a:xfrm>
            <a:off x="-32" y="3571876"/>
            <a:ext cx="914403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1400" dirty="0"/>
              <a:t>Επιπλέον, το γινόμενο των συντεταγμένων (Ι,</a:t>
            </a:r>
            <a:r>
              <a:rPr lang="en-US" sz="1400" dirty="0"/>
              <a:t>V</a:t>
            </a:r>
            <a:r>
              <a:rPr lang="el-GR" sz="1400" dirty="0"/>
              <a:t>) κάθε σημείου της συνεχούς γραμμής Ι</a:t>
            </a:r>
            <a:r>
              <a:rPr lang="en-US" sz="1400" dirty="0"/>
              <a:t> – V</a:t>
            </a:r>
            <a:r>
              <a:rPr lang="el-GR" sz="1400" dirty="0"/>
              <a:t> έχει μονάδες ισχύος, σύμφωνα με τη σχέση:</a:t>
            </a:r>
            <a:endParaRPr lang="en-US" sz="1400" dirty="0"/>
          </a:p>
          <a:p>
            <a:pPr algn="just"/>
            <a:endParaRPr lang="en-US" sz="1400" dirty="0"/>
          </a:p>
          <a:p>
            <a:pPr algn="ctr"/>
            <a:r>
              <a:rPr lang="el-GR" sz="1600" dirty="0"/>
              <a:t>ισχύς = ένταση </a:t>
            </a:r>
            <a:r>
              <a:rPr lang="en-US" sz="1600" dirty="0"/>
              <a:t>x</a:t>
            </a:r>
            <a:r>
              <a:rPr lang="el-GR" sz="1600" dirty="0"/>
              <a:t> τάση ή Ρ</a:t>
            </a:r>
            <a:r>
              <a:rPr lang="en-US" sz="1600" dirty="0"/>
              <a:t> = I x </a:t>
            </a:r>
            <a:r>
              <a:rPr lang="en-US" sz="1600" dirty="0">
                <a:sym typeface="Wingdings" pitchFamily="2" charset="2"/>
              </a:rPr>
              <a:t>V</a:t>
            </a:r>
            <a:r>
              <a:rPr lang="el-GR" sz="1600" dirty="0">
                <a:sym typeface="Wingdings" pitchFamily="2" charset="2"/>
              </a:rPr>
              <a:t> [</a:t>
            </a:r>
            <a:r>
              <a:rPr lang="en-US" sz="1600" dirty="0">
                <a:sym typeface="Wingdings" pitchFamily="2" charset="2"/>
              </a:rPr>
              <a:t>watt = ampere x volt]</a:t>
            </a:r>
          </a:p>
          <a:p>
            <a:pPr algn="ctr"/>
            <a:endParaRPr lang="en-US" sz="1400" dirty="0">
              <a:sym typeface="Wingdings" pitchFamily="2" charset="2"/>
            </a:endParaRPr>
          </a:p>
          <a:p>
            <a:pPr algn="just"/>
            <a:r>
              <a:rPr lang="el-GR" sz="1400" dirty="0">
                <a:sym typeface="Wingdings" pitchFamily="2" charset="2"/>
              </a:rPr>
              <a:t>Έτσι, η διακεκομμένη γραμμή στο παραπάνω Σχήμα παριστάνει την ισχύ (</a:t>
            </a:r>
            <a:r>
              <a:rPr lang="en-US" sz="1400" dirty="0">
                <a:sym typeface="Wingdings" pitchFamily="2" charset="2"/>
              </a:rPr>
              <a:t>watt) </a:t>
            </a:r>
            <a:r>
              <a:rPr lang="el-GR" sz="1400" dirty="0">
                <a:sym typeface="Wingdings" pitchFamily="2" charset="2"/>
              </a:rPr>
              <a:t>που παράγεται από το Φ/Β για κάθε τάση </a:t>
            </a:r>
            <a:r>
              <a:rPr lang="en-US" sz="1400" dirty="0">
                <a:sym typeface="Wingdings" pitchFamily="2" charset="2"/>
              </a:rPr>
              <a:t>V </a:t>
            </a:r>
            <a:r>
              <a:rPr lang="el-GR" sz="1400" dirty="0">
                <a:sym typeface="Wingdings" pitchFamily="2" charset="2"/>
              </a:rPr>
              <a:t>(</a:t>
            </a:r>
            <a:r>
              <a:rPr lang="en-US" sz="1400" dirty="0">
                <a:sym typeface="Wingdings" pitchFamily="2" charset="2"/>
              </a:rPr>
              <a:t>volt) </a:t>
            </a:r>
            <a:r>
              <a:rPr lang="el-GR" sz="1400" dirty="0">
                <a:sym typeface="Wingdings" pitchFamily="2" charset="2"/>
              </a:rPr>
              <a:t>που μετριέται στα άκρα του</a:t>
            </a:r>
            <a:r>
              <a:rPr lang="en-US" sz="1400" dirty="0">
                <a:sym typeface="Wingdings" pitchFamily="2" charset="2"/>
              </a:rPr>
              <a:t> </a:t>
            </a:r>
            <a:r>
              <a:rPr lang="el-GR" sz="1400" dirty="0">
                <a:sym typeface="Wingdings" pitchFamily="2" charset="2"/>
              </a:rPr>
              <a:t>και την αντίστοιχη ένταση (</a:t>
            </a:r>
            <a:r>
              <a:rPr lang="en-US" sz="1400" dirty="0">
                <a:sym typeface="Wingdings" pitchFamily="2" charset="2"/>
              </a:rPr>
              <a:t>ampere) </a:t>
            </a:r>
            <a:r>
              <a:rPr lang="el-GR" sz="1400" dirty="0">
                <a:sym typeface="Wingdings" pitchFamily="2" charset="2"/>
              </a:rPr>
              <a:t>που διαρρέει το κύκλωμα για την τάση αυτή. Επίσης το Σχήμα 2 δείχνει ότι για κάθε τιμή </a:t>
            </a:r>
            <a:r>
              <a:rPr lang="en-US" sz="1400" dirty="0">
                <a:sym typeface="Wingdings" pitchFamily="2" charset="2"/>
              </a:rPr>
              <a:t>V </a:t>
            </a:r>
            <a:r>
              <a:rPr lang="el-GR" sz="1400" dirty="0">
                <a:sym typeface="Wingdings" pitchFamily="2" charset="2"/>
              </a:rPr>
              <a:t>της τάσης στα άκρα του Φ/Β η ένταση του ρεύματος </a:t>
            </a:r>
            <a:r>
              <a:rPr lang="en-US" sz="1400" dirty="0">
                <a:sym typeface="Wingdings" pitchFamily="2" charset="2"/>
              </a:rPr>
              <a:t>I </a:t>
            </a:r>
            <a:r>
              <a:rPr lang="el-GR" sz="1400" dirty="0">
                <a:sym typeface="Wingdings" pitchFamily="2" charset="2"/>
              </a:rPr>
              <a:t>μπορεί να λάβει μία μόνο συγκεκριμένη τιμή (αυτή που ορίζεται από τη συνεχή καμπύλη Ι). Και αφού κάθε τιμή αντίστασης </a:t>
            </a:r>
            <a:r>
              <a:rPr lang="en-US" sz="1400" dirty="0" err="1">
                <a:sym typeface="Wingdings" pitchFamily="2" charset="2"/>
              </a:rPr>
              <a:t>R</a:t>
            </a:r>
            <a:r>
              <a:rPr lang="en-US" sz="1400" baseline="-25000" dirty="0" err="1">
                <a:sym typeface="Wingdings" pitchFamily="2" charset="2"/>
              </a:rPr>
              <a:t>total</a:t>
            </a:r>
            <a:r>
              <a:rPr lang="en-US" sz="1400" dirty="0">
                <a:sym typeface="Wingdings" pitchFamily="2" charset="2"/>
              </a:rPr>
              <a:t> (</a:t>
            </a:r>
            <a:r>
              <a:rPr lang="el-GR" sz="1400" dirty="0">
                <a:sym typeface="Wingdings" pitchFamily="2" charset="2"/>
              </a:rPr>
              <a:t>βλ. Σχήμα 1) ορίζει μονοσήμαντα μία μόνο τιμή τάσης </a:t>
            </a:r>
            <a:r>
              <a:rPr lang="en-US" sz="1400" dirty="0">
                <a:sym typeface="Wingdings" pitchFamily="2" charset="2"/>
              </a:rPr>
              <a:t>V</a:t>
            </a:r>
            <a:r>
              <a:rPr lang="el-GR" sz="1400" dirty="0">
                <a:sym typeface="Wingdings" pitchFamily="2" charset="2"/>
              </a:rPr>
              <a:t> στα άκρα του Φ/Β και μία  τιμή έντασης ρεύματος Ι που το διαρρέει,  θα ορίζει και μονοσήμαντα και μία τιμή παραγόμενης ισχύος Ρ = Ι </a:t>
            </a:r>
            <a:r>
              <a:rPr lang="en-US" sz="1400" dirty="0">
                <a:sym typeface="Wingdings" pitchFamily="2" charset="2"/>
              </a:rPr>
              <a:t>x V.  </a:t>
            </a:r>
            <a:r>
              <a:rPr lang="el-GR" sz="1400" dirty="0">
                <a:sym typeface="Wingdings" pitchFamily="2" charset="2"/>
              </a:rPr>
              <a:t>Έτσι:</a:t>
            </a:r>
          </a:p>
          <a:p>
            <a:pPr algn="just"/>
            <a:endParaRPr lang="el-GR" sz="1400" dirty="0">
              <a:sym typeface="Wingdings" pitchFamily="2" charset="2"/>
            </a:endParaRPr>
          </a:p>
          <a:p>
            <a:pPr algn="ctr"/>
            <a:r>
              <a:rPr lang="el-GR" sz="1400" b="1" dirty="0">
                <a:sym typeface="Wingdings" pitchFamily="2" charset="2"/>
              </a:rPr>
              <a:t>σε αντίθεση με τις συνήθεις πηγές ηλεκτρικής ισχύος, η ηλεκτρική ισχύς που παράγεται από τα  Φ/Β καθορίζεται από την κατανάλωση την οποία καλύπτουν (δηλαδή από την αντίσταση </a:t>
            </a:r>
            <a:r>
              <a:rPr lang="en-US" sz="1400" b="1" dirty="0">
                <a:sym typeface="Wingdings" pitchFamily="2" charset="2"/>
              </a:rPr>
              <a:t>R </a:t>
            </a:r>
            <a:r>
              <a:rPr lang="el-GR" sz="1400" b="1" dirty="0">
                <a:sym typeface="Wingdings" pitchFamily="2" charset="2"/>
              </a:rPr>
              <a:t>που βρίσκεται κάθε φορά συνδεδεμένη στα άκρα τους).</a:t>
            </a:r>
            <a:r>
              <a:rPr lang="el-GR" sz="1400" dirty="0">
                <a:sym typeface="Wingdings" pitchFamily="2" charset="2"/>
              </a:rPr>
              <a:t>  </a:t>
            </a:r>
            <a:endParaRPr lang="el-GR" sz="1400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301964" y="383783"/>
            <a:ext cx="2886097" cy="3204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11 - TextBox"/>
          <p:cNvSpPr txBox="1"/>
          <p:nvPr/>
        </p:nvSpPr>
        <p:spPr>
          <a:xfrm>
            <a:off x="3186466" y="1785926"/>
            <a:ext cx="599716" cy="369332"/>
          </a:xfrm>
          <a:prstGeom prst="rect">
            <a:avLst/>
          </a:prstGeom>
          <a:solidFill>
            <a:schemeClr val="bg2"/>
          </a:solidFill>
          <a:ln w="28575">
            <a:solidFill>
              <a:schemeClr val="bg2">
                <a:lumMod val="2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/>
              <a:t>R</a:t>
            </a:r>
            <a:r>
              <a:rPr lang="en-US" baseline="-25000" dirty="0" err="1"/>
              <a:t>total</a:t>
            </a:r>
            <a:endParaRPr lang="el-GR" baseline="-25000" dirty="0"/>
          </a:p>
        </p:txBody>
      </p:sp>
      <p:sp>
        <p:nvSpPr>
          <p:cNvPr id="13" name="12 - Έλλειψη"/>
          <p:cNvSpPr/>
          <p:nvPr/>
        </p:nvSpPr>
        <p:spPr>
          <a:xfrm>
            <a:off x="3140247" y="928670"/>
            <a:ext cx="360000" cy="360000"/>
          </a:xfrm>
          <a:prstGeom prst="ellipse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4" name="13 - TextBox"/>
          <p:cNvSpPr txBox="1"/>
          <p:nvPr/>
        </p:nvSpPr>
        <p:spPr>
          <a:xfrm>
            <a:off x="3161513" y="915044"/>
            <a:ext cx="317716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  <a:endParaRPr lang="el-GR" baseline="-25000" dirty="0"/>
          </a:p>
        </p:txBody>
      </p:sp>
      <p:sp>
        <p:nvSpPr>
          <p:cNvPr id="15" name="14 - Έλλειψη"/>
          <p:cNvSpPr/>
          <p:nvPr/>
        </p:nvSpPr>
        <p:spPr>
          <a:xfrm>
            <a:off x="4008319" y="1783116"/>
            <a:ext cx="360000" cy="360000"/>
          </a:xfrm>
          <a:prstGeom prst="ellipse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6" name="15 - TextBox"/>
          <p:cNvSpPr txBox="1"/>
          <p:nvPr/>
        </p:nvSpPr>
        <p:spPr>
          <a:xfrm>
            <a:off x="4018769" y="1778286"/>
            <a:ext cx="316112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n-US" dirty="0"/>
              <a:t>V</a:t>
            </a:r>
            <a:endParaRPr lang="el-GR" baseline="-25000" dirty="0"/>
          </a:p>
        </p:txBody>
      </p:sp>
      <p:cxnSp>
        <p:nvCxnSpPr>
          <p:cNvPr id="17" name="16 - Ευθεία γραμμή σύνδεσης"/>
          <p:cNvCxnSpPr/>
          <p:nvPr/>
        </p:nvCxnSpPr>
        <p:spPr>
          <a:xfrm>
            <a:off x="3336288" y="1571612"/>
            <a:ext cx="85725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- Ευθεία γραμμή σύνδεσης"/>
          <p:cNvCxnSpPr/>
          <p:nvPr/>
        </p:nvCxnSpPr>
        <p:spPr>
          <a:xfrm>
            <a:off x="3336288" y="2378696"/>
            <a:ext cx="85725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18 - TextBox"/>
          <p:cNvSpPr txBox="1"/>
          <p:nvPr/>
        </p:nvSpPr>
        <p:spPr>
          <a:xfrm>
            <a:off x="6524100" y="2143116"/>
            <a:ext cx="303288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  <a:endParaRPr lang="el-GR" baseline="-25000" dirty="0"/>
          </a:p>
        </p:txBody>
      </p:sp>
      <p:sp>
        <p:nvSpPr>
          <p:cNvPr id="20" name="19 - TextBox"/>
          <p:cNvSpPr txBox="1"/>
          <p:nvPr/>
        </p:nvSpPr>
        <p:spPr>
          <a:xfrm>
            <a:off x="6556151" y="866356"/>
            <a:ext cx="242374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l-GR" dirty="0"/>
              <a:t>Ι</a:t>
            </a:r>
            <a:endParaRPr lang="el-GR" baseline="-25000" dirty="0"/>
          </a:p>
        </p:txBody>
      </p:sp>
      <p:cxnSp>
        <p:nvCxnSpPr>
          <p:cNvPr id="21" name="20 - Ευθύγραμμο βέλος σύνδεσης"/>
          <p:cNvCxnSpPr>
            <a:stCxn id="20" idx="1"/>
          </p:cNvCxnSpPr>
          <p:nvPr/>
        </p:nvCxnSpPr>
        <p:spPr>
          <a:xfrm rot="10800000">
            <a:off x="6268151" y="1051022"/>
            <a:ext cx="288000" cy="0"/>
          </a:xfrm>
          <a:prstGeom prst="straightConnector1">
            <a:avLst/>
          </a:prstGeom>
          <a:ln w="28575">
            <a:solidFill>
              <a:schemeClr val="tx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- Ευθύγραμμο βέλος σύνδεσης"/>
          <p:cNvCxnSpPr/>
          <p:nvPr/>
        </p:nvCxnSpPr>
        <p:spPr>
          <a:xfrm rot="10800000" flipH="1">
            <a:off x="6786578" y="2357430"/>
            <a:ext cx="288000" cy="0"/>
          </a:xfrm>
          <a:prstGeom prst="straightConnector1">
            <a:avLst/>
          </a:prstGeom>
          <a:ln w="28575">
            <a:solidFill>
              <a:schemeClr val="tx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- Ευθεία γραμμή σύνδεσης"/>
          <p:cNvCxnSpPr/>
          <p:nvPr/>
        </p:nvCxnSpPr>
        <p:spPr>
          <a:xfrm rot="5400000">
            <a:off x="7094549" y="2129942"/>
            <a:ext cx="140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- Ευθεία γραμμή σύνδεσης"/>
          <p:cNvCxnSpPr/>
          <p:nvPr/>
        </p:nvCxnSpPr>
        <p:spPr>
          <a:xfrm>
            <a:off x="7797298" y="1937847"/>
            <a:ext cx="79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- Ευθεία γραμμή σύνδεσης"/>
          <p:cNvCxnSpPr/>
          <p:nvPr/>
        </p:nvCxnSpPr>
        <p:spPr>
          <a:xfrm flipH="1">
            <a:off x="5050800" y="1407470"/>
            <a:ext cx="2736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26 - TextBox"/>
          <p:cNvSpPr txBox="1"/>
          <p:nvPr/>
        </p:nvSpPr>
        <p:spPr>
          <a:xfrm>
            <a:off x="5369297" y="1021374"/>
            <a:ext cx="242374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l-GR" dirty="0"/>
              <a:t>Ι</a:t>
            </a:r>
            <a:endParaRPr lang="el-GR" baseline="-25000" dirty="0"/>
          </a:p>
        </p:txBody>
      </p:sp>
      <p:sp>
        <p:nvSpPr>
          <p:cNvPr id="28" name="27 - TextBox"/>
          <p:cNvSpPr txBox="1"/>
          <p:nvPr/>
        </p:nvSpPr>
        <p:spPr>
          <a:xfrm>
            <a:off x="8084634" y="2889395"/>
            <a:ext cx="316112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n-US" dirty="0"/>
              <a:t>V</a:t>
            </a:r>
            <a:endParaRPr lang="el-GR" baseline="-25000" dirty="0"/>
          </a:p>
        </p:txBody>
      </p:sp>
      <p:sp>
        <p:nvSpPr>
          <p:cNvPr id="29" name="28 - TextBox"/>
          <p:cNvSpPr txBox="1"/>
          <p:nvPr/>
        </p:nvSpPr>
        <p:spPr>
          <a:xfrm>
            <a:off x="8029930" y="1447009"/>
            <a:ext cx="303288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  <a:endParaRPr lang="el-GR" baseline="-25000" dirty="0"/>
          </a:p>
        </p:txBody>
      </p:sp>
      <p:cxnSp>
        <p:nvCxnSpPr>
          <p:cNvPr id="30" name="29 - Ευθύγραμμο βέλος σύνδεσης"/>
          <p:cNvCxnSpPr/>
          <p:nvPr/>
        </p:nvCxnSpPr>
        <p:spPr>
          <a:xfrm rot="10800000" flipV="1">
            <a:off x="5072068" y="1214422"/>
            <a:ext cx="357188" cy="142876"/>
          </a:xfrm>
          <a:prstGeom prst="straightConnector1">
            <a:avLst/>
          </a:prstGeom>
          <a:ln w="12700">
            <a:solidFill>
              <a:schemeClr val="tx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30 - Ευθύγραμμο βέλος σύνδεσης"/>
          <p:cNvCxnSpPr/>
          <p:nvPr/>
        </p:nvCxnSpPr>
        <p:spPr>
          <a:xfrm rot="10800000">
            <a:off x="7818609" y="2875769"/>
            <a:ext cx="357190" cy="214314"/>
          </a:xfrm>
          <a:prstGeom prst="straightConnector1">
            <a:avLst/>
          </a:prstGeom>
          <a:ln w="12700">
            <a:solidFill>
              <a:schemeClr val="tx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31 - Ευθύγραμμο βέλος σύνδεσης"/>
          <p:cNvCxnSpPr>
            <a:stCxn id="29" idx="2"/>
          </p:cNvCxnSpPr>
          <p:nvPr/>
        </p:nvCxnSpPr>
        <p:spPr>
          <a:xfrm rot="16200000" flipH="1">
            <a:off x="8315504" y="1682411"/>
            <a:ext cx="101828" cy="369688"/>
          </a:xfrm>
          <a:prstGeom prst="straightConnector1">
            <a:avLst/>
          </a:prstGeom>
          <a:ln w="12700">
            <a:solidFill>
              <a:schemeClr val="tx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32 - Έλλειψη"/>
          <p:cNvSpPr/>
          <p:nvPr/>
        </p:nvSpPr>
        <p:spPr>
          <a:xfrm>
            <a:off x="7765444" y="1896903"/>
            <a:ext cx="71438" cy="7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4" name="33 - Έλλειψη"/>
          <p:cNvSpPr/>
          <p:nvPr/>
        </p:nvSpPr>
        <p:spPr>
          <a:xfrm>
            <a:off x="7776077" y="1375571"/>
            <a:ext cx="71438" cy="7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6" name="45 - TextBox"/>
          <p:cNvSpPr txBox="1"/>
          <p:nvPr/>
        </p:nvSpPr>
        <p:spPr>
          <a:xfrm>
            <a:off x="6257606" y="3143248"/>
            <a:ext cx="1133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Σχήμα 2</a:t>
            </a:r>
            <a:endParaRPr lang="el-GR" b="1" dirty="0">
              <a:ea typeface="Times New Roman" pitchFamily="18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-32" y="-24"/>
            <a:ext cx="9144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b="1" dirty="0"/>
              <a:t>Συμπεριφορά  Έντασης– Τάσης (συμπεριφορά </a:t>
            </a:r>
            <a:r>
              <a:rPr lang="en-US" b="1" dirty="0"/>
              <a:t>I – V) </a:t>
            </a:r>
            <a:r>
              <a:rPr lang="el-GR" b="1" dirty="0"/>
              <a:t>Φ/Β στοιχειών</a:t>
            </a:r>
            <a:endParaRPr lang="el-GR" b="1" dirty="0">
              <a:ea typeface="Times New Roman" pitchFamily="18" charset="0"/>
              <a:cs typeface="Tahoma" pitchFamily="34" charset="0"/>
            </a:endParaRPr>
          </a:p>
        </p:txBody>
      </p:sp>
      <p:sp>
        <p:nvSpPr>
          <p:cNvPr id="5" name="4 - TextBox"/>
          <p:cNvSpPr txBox="1"/>
          <p:nvPr/>
        </p:nvSpPr>
        <p:spPr>
          <a:xfrm>
            <a:off x="-32" y="3390032"/>
            <a:ext cx="914403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/>
              <a:t>Από το ίδια Σχήματα φαίνεται ότι όταν </a:t>
            </a:r>
            <a:r>
              <a:rPr lang="en-US" sz="1400" dirty="0" err="1"/>
              <a:t>R</a:t>
            </a:r>
            <a:r>
              <a:rPr lang="en-US" sz="1400" baseline="-25000" dirty="0" err="1"/>
              <a:t>total</a:t>
            </a:r>
            <a:r>
              <a:rPr lang="el-GR" sz="1400" dirty="0"/>
              <a:t>= 0 (μηδενική αντίσταση, συνθήκες βραχυκύκλωσης, </a:t>
            </a:r>
            <a:r>
              <a:rPr lang="en-US" sz="1400" dirty="0"/>
              <a:t>short circuit</a:t>
            </a:r>
            <a:r>
              <a:rPr lang="el-GR" sz="1400" dirty="0"/>
              <a:t> - </a:t>
            </a:r>
            <a:r>
              <a:rPr lang="en-US" sz="1400" dirty="0"/>
              <a:t>SC</a:t>
            </a:r>
            <a:r>
              <a:rPr lang="el-GR" sz="1400" dirty="0"/>
              <a:t>), το ρεύμα που παράγεται από το Φ/Β λαμβάνει τη μέγιστη τιμή του και το δυναμικό του Φ/Β είναι μηδέν:	 </a:t>
            </a:r>
          </a:p>
          <a:p>
            <a:pPr marL="273050" indent="-273050"/>
            <a:endParaRPr lang="el-GR" sz="1400" dirty="0"/>
          </a:p>
          <a:p>
            <a:pPr marL="273050" indent="-273050" algn="ctr"/>
            <a:r>
              <a:rPr lang="el-GR" sz="1400" dirty="0"/>
              <a:t>Ι</a:t>
            </a:r>
            <a:r>
              <a:rPr lang="en-US" sz="1400" dirty="0"/>
              <a:t>max</a:t>
            </a:r>
            <a:r>
              <a:rPr lang="el-GR" sz="1400" dirty="0"/>
              <a:t> = Ι</a:t>
            </a:r>
            <a:r>
              <a:rPr lang="en-US" sz="1400" baseline="-25000" dirty="0"/>
              <a:t>SC</a:t>
            </a:r>
            <a:r>
              <a:rPr lang="en-US" sz="1400" dirty="0"/>
              <a:t> </a:t>
            </a:r>
            <a:r>
              <a:rPr lang="el-GR" sz="1400" dirty="0"/>
              <a:t>[</a:t>
            </a:r>
            <a:r>
              <a:rPr lang="en-US" sz="1400" dirty="0"/>
              <a:t>Ampere</a:t>
            </a:r>
            <a:r>
              <a:rPr lang="el-GR" sz="1400" dirty="0"/>
              <a:t>] 		</a:t>
            </a:r>
            <a:r>
              <a:rPr lang="en-US" sz="1400" dirty="0" err="1"/>
              <a:t>Vmin</a:t>
            </a:r>
            <a:r>
              <a:rPr lang="el-GR" sz="1400" dirty="0"/>
              <a:t> = </a:t>
            </a:r>
            <a:r>
              <a:rPr lang="en-US" sz="1400" dirty="0"/>
              <a:t>V</a:t>
            </a:r>
            <a:r>
              <a:rPr lang="en-US" sz="1400" baseline="-25000" dirty="0"/>
              <a:t>SC</a:t>
            </a:r>
            <a:r>
              <a:rPr lang="el-GR" sz="1400" dirty="0"/>
              <a:t> = 0 [</a:t>
            </a:r>
            <a:r>
              <a:rPr lang="en-US" sz="1400" dirty="0"/>
              <a:t>Volt</a:t>
            </a:r>
            <a:r>
              <a:rPr lang="el-GR" sz="1400" dirty="0"/>
              <a:t>[</a:t>
            </a:r>
          </a:p>
          <a:p>
            <a:pPr marL="273050" indent="-273050"/>
            <a:r>
              <a:rPr lang="el-GR" sz="1400" dirty="0"/>
              <a:t> </a:t>
            </a:r>
          </a:p>
          <a:p>
            <a:r>
              <a:rPr lang="el-GR" sz="1400" dirty="0"/>
              <a:t>Όταν </a:t>
            </a:r>
            <a:r>
              <a:rPr lang="en-US" sz="1400" dirty="0" err="1"/>
              <a:t>R</a:t>
            </a:r>
            <a:r>
              <a:rPr lang="en-US" sz="1400" baseline="-25000" dirty="0" err="1"/>
              <a:t>total</a:t>
            </a:r>
            <a:r>
              <a:rPr lang="el-GR" sz="1400" dirty="0"/>
              <a:t> = ∞ (άπειρη αντίσταση, συνθήκες ανοικτού κυκλώματος, </a:t>
            </a:r>
            <a:r>
              <a:rPr lang="en-US" sz="1400" dirty="0"/>
              <a:t>open circuit</a:t>
            </a:r>
            <a:r>
              <a:rPr lang="el-GR" sz="1400" dirty="0"/>
              <a:t> – </a:t>
            </a:r>
            <a:r>
              <a:rPr lang="en-US" sz="1400" dirty="0"/>
              <a:t>OC</a:t>
            </a:r>
            <a:r>
              <a:rPr lang="el-GR" sz="1400" dirty="0"/>
              <a:t>), το ρεύμα που παράγεται από το Φ/Β μηδενίζεται και το δυναμικό στους δύο ακροδέκτες του Φ/Β λαμβάνει τη μέγιστη τιμή του: </a:t>
            </a:r>
          </a:p>
          <a:p>
            <a:pPr marL="273050" indent="-273050"/>
            <a:endParaRPr lang="el-GR" sz="1400" dirty="0"/>
          </a:p>
          <a:p>
            <a:pPr marL="273050" indent="-273050" algn="ctr"/>
            <a:r>
              <a:rPr lang="el-GR" sz="1400" dirty="0"/>
              <a:t>Ι</a:t>
            </a:r>
            <a:r>
              <a:rPr lang="en-US" sz="1400" dirty="0"/>
              <a:t>min</a:t>
            </a:r>
            <a:r>
              <a:rPr lang="el-GR" sz="1400" dirty="0"/>
              <a:t> = Ι</a:t>
            </a:r>
            <a:r>
              <a:rPr lang="en-US" sz="1400" baseline="-25000" dirty="0"/>
              <a:t>OC</a:t>
            </a:r>
            <a:r>
              <a:rPr lang="el-GR" sz="1400" dirty="0"/>
              <a:t> = 0 [</a:t>
            </a:r>
            <a:r>
              <a:rPr lang="en-US" sz="1400" dirty="0"/>
              <a:t>Ampere</a:t>
            </a:r>
            <a:r>
              <a:rPr lang="el-GR" sz="1400" dirty="0"/>
              <a:t>] 		</a:t>
            </a:r>
            <a:r>
              <a:rPr lang="en-US" sz="1400" dirty="0" err="1"/>
              <a:t>Vmax</a:t>
            </a:r>
            <a:r>
              <a:rPr lang="el-GR" sz="1400" dirty="0"/>
              <a:t> = </a:t>
            </a:r>
            <a:r>
              <a:rPr lang="en-US" sz="1400" dirty="0"/>
              <a:t>V</a:t>
            </a:r>
            <a:r>
              <a:rPr lang="en-US" sz="1400" baseline="-25000" dirty="0"/>
              <a:t>OC</a:t>
            </a:r>
            <a:r>
              <a:rPr lang="el-GR" sz="1400" dirty="0"/>
              <a:t>  [</a:t>
            </a:r>
            <a:r>
              <a:rPr lang="en-US" sz="1400" dirty="0"/>
              <a:t>Volt</a:t>
            </a:r>
            <a:r>
              <a:rPr lang="el-GR" sz="1400" dirty="0"/>
              <a:t>]</a:t>
            </a:r>
          </a:p>
          <a:p>
            <a:pPr marL="273050" indent="-273050"/>
            <a:r>
              <a:rPr lang="el-GR" sz="1400" dirty="0"/>
              <a:t> </a:t>
            </a:r>
          </a:p>
          <a:p>
            <a:r>
              <a:rPr lang="el-GR" sz="1400" dirty="0"/>
              <a:t>ενώ και στις δύο περιπτώσεις (</a:t>
            </a:r>
            <a:r>
              <a:rPr lang="en-US" sz="1400" dirty="0" err="1"/>
              <a:t>R</a:t>
            </a:r>
            <a:r>
              <a:rPr lang="en-US" sz="1400" baseline="-25000" dirty="0" err="1"/>
              <a:t>total</a:t>
            </a:r>
            <a:r>
              <a:rPr lang="el-GR" sz="1400" dirty="0"/>
              <a:t>= 0  ή </a:t>
            </a:r>
            <a:r>
              <a:rPr lang="en-US" sz="1400" dirty="0" err="1"/>
              <a:t>R</a:t>
            </a:r>
            <a:r>
              <a:rPr lang="en-US" sz="1400" baseline="-25000" dirty="0" err="1"/>
              <a:t>total</a:t>
            </a:r>
            <a:r>
              <a:rPr lang="el-GR" sz="1400" dirty="0"/>
              <a:t> = ∞ ) η παραγόμενη ισχύς είναι μηδέν:</a:t>
            </a:r>
          </a:p>
          <a:p>
            <a:endParaRPr lang="en-US" sz="1400" dirty="0"/>
          </a:p>
          <a:p>
            <a:r>
              <a:rPr lang="en-US" sz="1400" dirty="0"/>
              <a:t>			P = </a:t>
            </a:r>
            <a:r>
              <a:rPr lang="en-US" sz="1400" dirty="0" err="1"/>
              <a:t>Isc</a:t>
            </a:r>
            <a:r>
              <a:rPr lang="en-US" sz="1400" dirty="0"/>
              <a:t> x </a:t>
            </a:r>
            <a:r>
              <a:rPr lang="en-US" sz="1400" dirty="0" err="1"/>
              <a:t>Vsc</a:t>
            </a:r>
            <a:r>
              <a:rPr lang="en-US" sz="1400" dirty="0"/>
              <a:t> = </a:t>
            </a:r>
            <a:r>
              <a:rPr lang="en-US" sz="1400" dirty="0" err="1"/>
              <a:t>Isc</a:t>
            </a:r>
            <a:r>
              <a:rPr lang="en-US" sz="1400" dirty="0"/>
              <a:t> x 0 = 0</a:t>
            </a:r>
          </a:p>
          <a:p>
            <a:r>
              <a:rPr lang="en-US" sz="1400" dirty="0"/>
              <a:t>			P = </a:t>
            </a:r>
            <a:r>
              <a:rPr lang="en-US" sz="1400" dirty="0" err="1"/>
              <a:t>Ioc</a:t>
            </a:r>
            <a:r>
              <a:rPr lang="en-US" sz="1400" dirty="0"/>
              <a:t> x Voc = 0 x Voc = 0</a:t>
            </a:r>
            <a:endParaRPr lang="el-GR" sz="1400" dirty="0"/>
          </a:p>
          <a:p>
            <a:endParaRPr lang="el-GR" sz="14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02195" y="351632"/>
            <a:ext cx="4541837" cy="275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8 - TextBox"/>
          <p:cNvSpPr txBox="1"/>
          <p:nvPr/>
        </p:nvSpPr>
        <p:spPr>
          <a:xfrm rot="16200000">
            <a:off x="4297081" y="1404278"/>
            <a:ext cx="1204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/>
              <a:t>I, ampere</a:t>
            </a:r>
            <a:endParaRPr lang="el-GR" b="1" dirty="0">
              <a:ea typeface="Times New Roman" pitchFamily="18" charset="0"/>
              <a:cs typeface="Tahoma" pitchFamily="34" charset="0"/>
            </a:endParaRPr>
          </a:p>
        </p:txBody>
      </p:sp>
      <p:sp>
        <p:nvSpPr>
          <p:cNvPr id="10" name="9 - TextBox"/>
          <p:cNvSpPr txBox="1"/>
          <p:nvPr/>
        </p:nvSpPr>
        <p:spPr>
          <a:xfrm rot="16200000">
            <a:off x="8195781" y="1325199"/>
            <a:ext cx="1204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P, watt</a:t>
            </a:r>
            <a:endParaRPr lang="el-GR" b="1" dirty="0">
              <a:ea typeface="Times New Roman" pitchFamily="18" charset="0"/>
              <a:cs typeface="Tahoma" pitchFamily="34" charset="0"/>
            </a:endParaRPr>
          </a:p>
        </p:txBody>
      </p:sp>
      <p:sp>
        <p:nvSpPr>
          <p:cNvPr id="11" name="10 - TextBox"/>
          <p:cNvSpPr txBox="1"/>
          <p:nvPr/>
        </p:nvSpPr>
        <p:spPr>
          <a:xfrm>
            <a:off x="6337084" y="2614276"/>
            <a:ext cx="1204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V, volt</a:t>
            </a:r>
            <a:endParaRPr lang="el-GR" b="1" dirty="0">
              <a:ea typeface="Times New Roman" pitchFamily="18" charset="0"/>
              <a:cs typeface="Tahoma" pitchFamily="34" charset="0"/>
            </a:endParaRPr>
          </a:p>
        </p:txBody>
      </p:sp>
      <p:sp>
        <p:nvSpPr>
          <p:cNvPr id="12" name="11 - TextBox"/>
          <p:cNvSpPr txBox="1"/>
          <p:nvPr/>
        </p:nvSpPr>
        <p:spPr>
          <a:xfrm>
            <a:off x="6595538" y="1928802"/>
            <a:ext cx="303288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  <a:endParaRPr lang="el-GR" baseline="-25000" dirty="0"/>
          </a:p>
        </p:txBody>
      </p:sp>
      <p:sp>
        <p:nvSpPr>
          <p:cNvPr id="13" name="12 - TextBox"/>
          <p:cNvSpPr txBox="1"/>
          <p:nvPr/>
        </p:nvSpPr>
        <p:spPr>
          <a:xfrm>
            <a:off x="6627589" y="652042"/>
            <a:ext cx="242374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l-GR" dirty="0"/>
              <a:t>Ι</a:t>
            </a:r>
            <a:endParaRPr lang="el-GR" baseline="-25000" dirty="0"/>
          </a:p>
        </p:txBody>
      </p:sp>
      <p:cxnSp>
        <p:nvCxnSpPr>
          <p:cNvPr id="14" name="13 - Ευθύγραμμο βέλος σύνδεσης"/>
          <p:cNvCxnSpPr>
            <a:stCxn id="13" idx="1"/>
          </p:cNvCxnSpPr>
          <p:nvPr/>
        </p:nvCxnSpPr>
        <p:spPr>
          <a:xfrm rot="10800000">
            <a:off x="6339589" y="836708"/>
            <a:ext cx="288000" cy="0"/>
          </a:xfrm>
          <a:prstGeom prst="straightConnector1">
            <a:avLst/>
          </a:prstGeom>
          <a:ln w="28575">
            <a:solidFill>
              <a:schemeClr val="tx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- Ευθύγραμμο βέλος σύνδεσης"/>
          <p:cNvCxnSpPr/>
          <p:nvPr/>
        </p:nvCxnSpPr>
        <p:spPr>
          <a:xfrm rot="10800000" flipH="1">
            <a:off x="6858016" y="2143116"/>
            <a:ext cx="288000" cy="0"/>
          </a:xfrm>
          <a:prstGeom prst="straightConnector1">
            <a:avLst/>
          </a:prstGeom>
          <a:ln w="28575">
            <a:solidFill>
              <a:schemeClr val="tx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- Ευθύγραμμο βέλος σύνδεσης"/>
          <p:cNvCxnSpPr>
            <a:stCxn id="60" idx="2"/>
          </p:cNvCxnSpPr>
          <p:nvPr/>
        </p:nvCxnSpPr>
        <p:spPr>
          <a:xfrm rot="5400000">
            <a:off x="5113632" y="2317376"/>
            <a:ext cx="234070" cy="195587"/>
          </a:xfrm>
          <a:prstGeom prst="straightConnector1">
            <a:avLst/>
          </a:prstGeom>
          <a:ln w="12700">
            <a:solidFill>
              <a:schemeClr val="tx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- Ευθύγραμμο βέλος σύνδεσης"/>
          <p:cNvCxnSpPr/>
          <p:nvPr/>
        </p:nvCxnSpPr>
        <p:spPr>
          <a:xfrm>
            <a:off x="7858148" y="2285992"/>
            <a:ext cx="357192" cy="285753"/>
          </a:xfrm>
          <a:prstGeom prst="straightConnector1">
            <a:avLst/>
          </a:prstGeom>
          <a:ln w="12700">
            <a:solidFill>
              <a:schemeClr val="tx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06" y="357166"/>
            <a:ext cx="4541837" cy="275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" name="28 - TextBox"/>
          <p:cNvSpPr txBox="1"/>
          <p:nvPr/>
        </p:nvSpPr>
        <p:spPr>
          <a:xfrm rot="16200000">
            <a:off x="-243052" y="1475716"/>
            <a:ext cx="1204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/>
              <a:t>I, ampere</a:t>
            </a:r>
            <a:endParaRPr lang="el-GR" b="1" dirty="0">
              <a:ea typeface="Times New Roman" pitchFamily="18" charset="0"/>
              <a:cs typeface="Tahoma" pitchFamily="34" charset="0"/>
            </a:endParaRPr>
          </a:p>
        </p:txBody>
      </p:sp>
      <p:sp>
        <p:nvSpPr>
          <p:cNvPr id="30" name="29 - TextBox"/>
          <p:cNvSpPr txBox="1"/>
          <p:nvPr/>
        </p:nvSpPr>
        <p:spPr>
          <a:xfrm rot="16200000">
            <a:off x="3655648" y="1396637"/>
            <a:ext cx="1204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R, ohm</a:t>
            </a:r>
            <a:endParaRPr lang="el-GR" b="1" dirty="0">
              <a:ea typeface="Times New Roman" pitchFamily="18" charset="0"/>
              <a:cs typeface="Tahoma" pitchFamily="34" charset="0"/>
            </a:endParaRPr>
          </a:p>
        </p:txBody>
      </p:sp>
      <p:sp>
        <p:nvSpPr>
          <p:cNvPr id="31" name="30 - TextBox"/>
          <p:cNvSpPr txBox="1"/>
          <p:nvPr/>
        </p:nvSpPr>
        <p:spPr>
          <a:xfrm>
            <a:off x="1796951" y="2685714"/>
            <a:ext cx="1204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V, volt</a:t>
            </a:r>
            <a:endParaRPr lang="el-GR" b="1" dirty="0">
              <a:ea typeface="Times New Roman" pitchFamily="18" charset="0"/>
              <a:cs typeface="Tahoma" pitchFamily="34" charset="0"/>
            </a:endParaRPr>
          </a:p>
        </p:txBody>
      </p:sp>
      <p:sp>
        <p:nvSpPr>
          <p:cNvPr id="32" name="31 - TextBox"/>
          <p:cNvSpPr txBox="1"/>
          <p:nvPr/>
        </p:nvSpPr>
        <p:spPr>
          <a:xfrm>
            <a:off x="2103569" y="2112701"/>
            <a:ext cx="599716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n-US" dirty="0" err="1"/>
              <a:t>R</a:t>
            </a:r>
            <a:r>
              <a:rPr lang="en-US" baseline="-25000" dirty="0" err="1"/>
              <a:t>total</a:t>
            </a:r>
            <a:endParaRPr lang="el-GR" baseline="-25000" dirty="0"/>
          </a:p>
        </p:txBody>
      </p:sp>
      <p:sp>
        <p:nvSpPr>
          <p:cNvPr id="33" name="32 - TextBox"/>
          <p:cNvSpPr txBox="1"/>
          <p:nvPr/>
        </p:nvSpPr>
        <p:spPr>
          <a:xfrm>
            <a:off x="2087456" y="407338"/>
            <a:ext cx="242374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l-GR" dirty="0"/>
              <a:t>Ι</a:t>
            </a:r>
            <a:endParaRPr lang="el-GR" baseline="-25000" dirty="0"/>
          </a:p>
        </p:txBody>
      </p:sp>
      <p:cxnSp>
        <p:nvCxnSpPr>
          <p:cNvPr id="34" name="33 - Ευθύγραμμο βέλος σύνδεσης"/>
          <p:cNvCxnSpPr>
            <a:stCxn id="33" idx="1"/>
          </p:cNvCxnSpPr>
          <p:nvPr/>
        </p:nvCxnSpPr>
        <p:spPr>
          <a:xfrm rot="10800000">
            <a:off x="1799456" y="592004"/>
            <a:ext cx="288000" cy="0"/>
          </a:xfrm>
          <a:prstGeom prst="straightConnector1">
            <a:avLst/>
          </a:prstGeom>
          <a:ln w="28575">
            <a:solidFill>
              <a:schemeClr val="tx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34 - Ευθύγραμμο βέλος σύνδεσης"/>
          <p:cNvCxnSpPr/>
          <p:nvPr/>
        </p:nvCxnSpPr>
        <p:spPr>
          <a:xfrm rot="10800000" flipH="1">
            <a:off x="2661498" y="2305749"/>
            <a:ext cx="288000" cy="0"/>
          </a:xfrm>
          <a:prstGeom prst="straightConnector1">
            <a:avLst/>
          </a:prstGeom>
          <a:ln w="28575">
            <a:solidFill>
              <a:schemeClr val="tx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38 - TextBox"/>
          <p:cNvSpPr txBox="1"/>
          <p:nvPr/>
        </p:nvSpPr>
        <p:spPr>
          <a:xfrm>
            <a:off x="91483" y="693090"/>
            <a:ext cx="369012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l-GR" dirty="0"/>
              <a:t>Ι</a:t>
            </a:r>
            <a:r>
              <a:rPr lang="en-US" baseline="-25000" dirty="0"/>
              <a:t>sc</a:t>
            </a:r>
            <a:endParaRPr lang="el-GR" baseline="-25000" dirty="0"/>
          </a:p>
        </p:txBody>
      </p:sp>
      <p:sp>
        <p:nvSpPr>
          <p:cNvPr id="40" name="39 - TextBox"/>
          <p:cNvSpPr txBox="1"/>
          <p:nvPr/>
        </p:nvSpPr>
        <p:spPr>
          <a:xfrm>
            <a:off x="837497" y="2746519"/>
            <a:ext cx="432619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n-US" dirty="0" err="1"/>
              <a:t>V</a:t>
            </a:r>
            <a:r>
              <a:rPr lang="en-US" baseline="-25000" dirty="0" err="1"/>
              <a:t>sc</a:t>
            </a:r>
            <a:endParaRPr lang="el-GR" baseline="-25000" dirty="0"/>
          </a:p>
        </p:txBody>
      </p:sp>
      <p:sp>
        <p:nvSpPr>
          <p:cNvPr id="41" name="40 - TextBox"/>
          <p:cNvSpPr txBox="1"/>
          <p:nvPr/>
        </p:nvSpPr>
        <p:spPr>
          <a:xfrm>
            <a:off x="642910" y="2143116"/>
            <a:ext cx="920317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n-US" dirty="0" err="1"/>
              <a:t>R</a:t>
            </a:r>
            <a:r>
              <a:rPr lang="en-US" baseline="-25000" dirty="0" err="1"/>
              <a:t>total</a:t>
            </a:r>
            <a:r>
              <a:rPr lang="el-GR" baseline="-25000" dirty="0"/>
              <a:t> </a:t>
            </a:r>
            <a:r>
              <a:rPr lang="el-GR" dirty="0"/>
              <a:t>= 0</a:t>
            </a:r>
          </a:p>
        </p:txBody>
      </p:sp>
      <p:cxnSp>
        <p:nvCxnSpPr>
          <p:cNvPr id="42" name="41 - Ευθύγραμμο βέλος σύνδεσης"/>
          <p:cNvCxnSpPr/>
          <p:nvPr/>
        </p:nvCxnSpPr>
        <p:spPr>
          <a:xfrm flipV="1">
            <a:off x="285720" y="714356"/>
            <a:ext cx="285754" cy="142876"/>
          </a:xfrm>
          <a:prstGeom prst="straightConnector1">
            <a:avLst/>
          </a:prstGeom>
          <a:ln w="12700">
            <a:solidFill>
              <a:schemeClr val="tx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42 - Ευθύγραμμο βέλος σύνδεσης"/>
          <p:cNvCxnSpPr/>
          <p:nvPr/>
        </p:nvCxnSpPr>
        <p:spPr>
          <a:xfrm rot="10800000">
            <a:off x="571472" y="2732893"/>
            <a:ext cx="357190" cy="214314"/>
          </a:xfrm>
          <a:prstGeom prst="straightConnector1">
            <a:avLst/>
          </a:prstGeom>
          <a:ln w="12700">
            <a:solidFill>
              <a:schemeClr val="tx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43 - Ευθύγραμμο βέλος σύνδεσης"/>
          <p:cNvCxnSpPr>
            <a:stCxn id="41" idx="2"/>
          </p:cNvCxnSpPr>
          <p:nvPr/>
        </p:nvCxnSpPr>
        <p:spPr>
          <a:xfrm rot="5400000">
            <a:off x="807624" y="2347737"/>
            <a:ext cx="130734" cy="460157"/>
          </a:xfrm>
          <a:prstGeom prst="straightConnector1">
            <a:avLst/>
          </a:prstGeom>
          <a:ln w="12700">
            <a:solidFill>
              <a:schemeClr val="tx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50 - Ευθύγραμμο βέλος σύνδεσης"/>
          <p:cNvCxnSpPr/>
          <p:nvPr/>
        </p:nvCxnSpPr>
        <p:spPr>
          <a:xfrm rot="16200000" flipV="1">
            <a:off x="3607587" y="535761"/>
            <a:ext cx="357190" cy="142876"/>
          </a:xfrm>
          <a:prstGeom prst="straightConnector1">
            <a:avLst/>
          </a:prstGeom>
          <a:ln w="12700">
            <a:solidFill>
              <a:schemeClr val="tx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54 - TextBox"/>
          <p:cNvSpPr txBox="1"/>
          <p:nvPr/>
        </p:nvSpPr>
        <p:spPr>
          <a:xfrm>
            <a:off x="4036044" y="2760145"/>
            <a:ext cx="463588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n-US" dirty="0"/>
              <a:t>V</a:t>
            </a:r>
            <a:r>
              <a:rPr lang="el-GR" baseline="-25000" dirty="0"/>
              <a:t>ο</a:t>
            </a:r>
            <a:r>
              <a:rPr lang="en-US" baseline="-25000" dirty="0"/>
              <a:t>c</a:t>
            </a:r>
            <a:endParaRPr lang="el-GR" baseline="-25000" dirty="0"/>
          </a:p>
        </p:txBody>
      </p:sp>
      <p:cxnSp>
        <p:nvCxnSpPr>
          <p:cNvPr id="56" name="55 - Ευθύγραμμο βέλος σύνδεσης"/>
          <p:cNvCxnSpPr/>
          <p:nvPr/>
        </p:nvCxnSpPr>
        <p:spPr>
          <a:xfrm rot="10800000">
            <a:off x="3770019" y="2746519"/>
            <a:ext cx="357190" cy="214314"/>
          </a:xfrm>
          <a:prstGeom prst="straightConnector1">
            <a:avLst/>
          </a:prstGeom>
          <a:ln w="12700">
            <a:solidFill>
              <a:schemeClr val="tx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56 - TextBox"/>
          <p:cNvSpPr txBox="1"/>
          <p:nvPr/>
        </p:nvSpPr>
        <p:spPr>
          <a:xfrm>
            <a:off x="92672" y="2702478"/>
            <a:ext cx="389850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l-GR" dirty="0" err="1"/>
              <a:t>Ι</a:t>
            </a:r>
            <a:r>
              <a:rPr lang="el-GR" baseline="-25000" dirty="0" err="1"/>
              <a:t>ο</a:t>
            </a:r>
            <a:r>
              <a:rPr lang="en-US" baseline="-25000" dirty="0"/>
              <a:t>c</a:t>
            </a:r>
            <a:endParaRPr lang="el-GR" baseline="-25000" dirty="0"/>
          </a:p>
        </p:txBody>
      </p:sp>
      <p:cxnSp>
        <p:nvCxnSpPr>
          <p:cNvPr id="58" name="57 - Ευθύγραμμο βέλος σύνδεσης"/>
          <p:cNvCxnSpPr/>
          <p:nvPr/>
        </p:nvCxnSpPr>
        <p:spPr>
          <a:xfrm flipV="1">
            <a:off x="286909" y="2723744"/>
            <a:ext cx="285754" cy="142876"/>
          </a:xfrm>
          <a:prstGeom prst="straightConnector1">
            <a:avLst/>
          </a:prstGeom>
          <a:ln w="12700">
            <a:solidFill>
              <a:schemeClr val="tx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58 - TextBox"/>
          <p:cNvSpPr txBox="1"/>
          <p:nvPr/>
        </p:nvSpPr>
        <p:spPr>
          <a:xfrm>
            <a:off x="3590461" y="720657"/>
            <a:ext cx="634982" cy="646331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n-US" dirty="0" err="1"/>
              <a:t>R</a:t>
            </a:r>
            <a:r>
              <a:rPr lang="en-US" baseline="-25000" dirty="0" err="1"/>
              <a:t>total</a:t>
            </a:r>
            <a:r>
              <a:rPr lang="el-GR" baseline="-25000" dirty="0"/>
              <a:t> </a:t>
            </a:r>
          </a:p>
          <a:p>
            <a:r>
              <a:rPr lang="el-GR" dirty="0"/>
              <a:t>= </a:t>
            </a:r>
            <a:r>
              <a:rPr lang="el-GR" dirty="0">
                <a:sym typeface="Symbol"/>
              </a:rPr>
              <a:t></a:t>
            </a:r>
            <a:endParaRPr lang="el-GR" dirty="0"/>
          </a:p>
        </p:txBody>
      </p:sp>
      <p:sp>
        <p:nvSpPr>
          <p:cNvPr id="60" name="59 - TextBox"/>
          <p:cNvSpPr txBox="1"/>
          <p:nvPr/>
        </p:nvSpPr>
        <p:spPr>
          <a:xfrm>
            <a:off x="5115292" y="1928802"/>
            <a:ext cx="426335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n-US" dirty="0" err="1"/>
              <a:t>P</a:t>
            </a:r>
            <a:r>
              <a:rPr lang="en-US" baseline="-25000" dirty="0" err="1"/>
              <a:t>sc</a:t>
            </a:r>
            <a:endParaRPr lang="el-GR" baseline="-25000" dirty="0"/>
          </a:p>
        </p:txBody>
      </p:sp>
      <p:sp>
        <p:nvSpPr>
          <p:cNvPr id="64" name="63 - TextBox"/>
          <p:cNvSpPr txBox="1"/>
          <p:nvPr/>
        </p:nvSpPr>
        <p:spPr>
          <a:xfrm>
            <a:off x="7500958" y="2070569"/>
            <a:ext cx="446148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n-US" dirty="0" err="1"/>
              <a:t>P</a:t>
            </a:r>
            <a:r>
              <a:rPr lang="en-US" baseline="-25000" dirty="0" err="1"/>
              <a:t>oc</a:t>
            </a:r>
            <a:endParaRPr lang="el-GR" baseline="-25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-32" y="-24"/>
            <a:ext cx="9144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b="1" dirty="0"/>
              <a:t>Συμπεριφορά  Έντασης– Τάσης (συμπεριφορά </a:t>
            </a:r>
            <a:r>
              <a:rPr lang="en-US" b="1" dirty="0"/>
              <a:t>I – V) </a:t>
            </a:r>
            <a:r>
              <a:rPr lang="el-GR" b="1" dirty="0"/>
              <a:t>Φ/Β στοιχειών</a:t>
            </a:r>
            <a:endParaRPr lang="el-GR" b="1" dirty="0">
              <a:ea typeface="Times New Roman" pitchFamily="18" charset="0"/>
              <a:cs typeface="Tahoma" pitchFamily="34" charset="0"/>
            </a:endParaRPr>
          </a:p>
        </p:txBody>
      </p:sp>
      <p:sp>
        <p:nvSpPr>
          <p:cNvPr id="5" name="4 - TextBox"/>
          <p:cNvSpPr txBox="1"/>
          <p:nvPr/>
        </p:nvSpPr>
        <p:spPr>
          <a:xfrm>
            <a:off x="-32" y="3143248"/>
            <a:ext cx="9144032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1400" dirty="0"/>
              <a:t>Μεταβάλλοντας την </a:t>
            </a:r>
            <a:r>
              <a:rPr lang="en-US" sz="1400" dirty="0" err="1"/>
              <a:t>R</a:t>
            </a:r>
            <a:r>
              <a:rPr lang="en-US" sz="1400" baseline="-25000" dirty="0" err="1"/>
              <a:t>total</a:t>
            </a:r>
            <a:r>
              <a:rPr lang="el-GR" sz="1400" dirty="0"/>
              <a:t> μεταξύ των παραπάνω ακραίων τιμών</a:t>
            </a:r>
            <a:r>
              <a:rPr lang="en-US" sz="1400" dirty="0"/>
              <a:t> </a:t>
            </a:r>
            <a:r>
              <a:rPr lang="el-GR" sz="1400" dirty="0"/>
              <a:t>(από </a:t>
            </a:r>
            <a:r>
              <a:rPr lang="en-US" sz="1400" dirty="0" err="1"/>
              <a:t>R</a:t>
            </a:r>
            <a:r>
              <a:rPr lang="en-US" sz="1400" baseline="-25000" dirty="0" err="1"/>
              <a:t>total</a:t>
            </a:r>
            <a:r>
              <a:rPr lang="el-GR" sz="1400" dirty="0"/>
              <a:t>= 0  έως </a:t>
            </a:r>
            <a:r>
              <a:rPr lang="en-US" sz="1400" dirty="0" err="1"/>
              <a:t>R</a:t>
            </a:r>
            <a:r>
              <a:rPr lang="en-US" sz="1400" baseline="-25000" dirty="0" err="1"/>
              <a:t>total</a:t>
            </a:r>
            <a:r>
              <a:rPr lang="el-GR" sz="1400" dirty="0"/>
              <a:t> = ∞ )</a:t>
            </a:r>
            <a:r>
              <a:rPr lang="en-US" sz="1400" dirty="0"/>
              <a:t>,</a:t>
            </a:r>
            <a:r>
              <a:rPr lang="el-GR" sz="1400" dirty="0"/>
              <a:t> λαμβάνεται η συνεχής καμπύλη ρεύματος – δυναμικού (Ι – V) του Φ/Β στοιχείου, από το οποίο μπορεί  να εξαχθεί η διακεκομμένη καμπύλη ισχύος – δυναμικού (P – V), του δεξιού διαγράμματος.</a:t>
            </a:r>
          </a:p>
          <a:p>
            <a:pPr algn="just"/>
            <a:endParaRPr lang="el-GR" sz="1400" dirty="0"/>
          </a:p>
          <a:p>
            <a:pPr algn="just"/>
            <a:r>
              <a:rPr lang="el-GR" sz="1400" dirty="0"/>
              <a:t>Η καμπύλη ισχύος – δυναμικού παρουσιάζει μέγιστο το οποίο ονομάζεται </a:t>
            </a:r>
            <a:r>
              <a:rPr lang="en-US" sz="1400" dirty="0"/>
              <a:t>Maximum Power Point (MPP) </a:t>
            </a:r>
            <a:r>
              <a:rPr lang="el-GR" sz="1400" dirty="0"/>
              <a:t>ή σημείο μέγιστο ισχύος, με συντεταγμένες:</a:t>
            </a:r>
          </a:p>
          <a:p>
            <a:pPr algn="just"/>
            <a:endParaRPr lang="el-GR" sz="1400" dirty="0"/>
          </a:p>
          <a:p>
            <a:pPr algn="just"/>
            <a:r>
              <a:rPr lang="en-US" sz="1400" dirty="0"/>
              <a:t>			(V</a:t>
            </a:r>
            <a:r>
              <a:rPr lang="en-US" sz="1400" baseline="-25000" dirty="0"/>
              <a:t>MPP</a:t>
            </a:r>
            <a:r>
              <a:rPr lang="en-US" sz="1400" dirty="0"/>
              <a:t>, I</a:t>
            </a:r>
            <a:r>
              <a:rPr lang="en-US" sz="1400" baseline="-25000" dirty="0"/>
              <a:t>MPP</a:t>
            </a:r>
            <a:r>
              <a:rPr lang="en-US" sz="1400" dirty="0"/>
              <a:t>) </a:t>
            </a:r>
            <a:r>
              <a:rPr lang="el-GR" sz="1400" dirty="0"/>
              <a:t>όσον αφορά στην καμπύλη </a:t>
            </a:r>
            <a:r>
              <a:rPr lang="en-US" sz="1400" dirty="0"/>
              <a:t>I – V</a:t>
            </a:r>
          </a:p>
          <a:p>
            <a:pPr algn="just"/>
            <a:r>
              <a:rPr lang="en-US" sz="1400" dirty="0"/>
              <a:t>			(V</a:t>
            </a:r>
            <a:r>
              <a:rPr lang="en-US" sz="1400" baseline="-25000" dirty="0"/>
              <a:t>MPP</a:t>
            </a:r>
            <a:r>
              <a:rPr lang="en-US" sz="1400" dirty="0"/>
              <a:t>, P</a:t>
            </a:r>
            <a:r>
              <a:rPr lang="en-US" sz="1400" baseline="-25000" dirty="0"/>
              <a:t>MPP</a:t>
            </a:r>
            <a:r>
              <a:rPr lang="en-US" sz="1400" dirty="0"/>
              <a:t>) </a:t>
            </a:r>
            <a:r>
              <a:rPr lang="el-GR" sz="1400" dirty="0"/>
              <a:t>όσον αφορά στην καμπύλη </a:t>
            </a:r>
            <a:r>
              <a:rPr lang="en-US" sz="1400" dirty="0"/>
              <a:t>P – V </a:t>
            </a:r>
          </a:p>
          <a:p>
            <a:pPr algn="just"/>
            <a:r>
              <a:rPr lang="en-US" sz="1400" dirty="0"/>
              <a:t>			(V</a:t>
            </a:r>
            <a:r>
              <a:rPr lang="en-US" sz="1400" baseline="-25000" dirty="0"/>
              <a:t>MPP</a:t>
            </a:r>
            <a:r>
              <a:rPr lang="en-US" sz="1400" dirty="0"/>
              <a:t>, R</a:t>
            </a:r>
            <a:r>
              <a:rPr lang="en-US" sz="1400" baseline="-25000" dirty="0"/>
              <a:t>MPP</a:t>
            </a:r>
            <a:r>
              <a:rPr lang="en-US" sz="1400" dirty="0"/>
              <a:t>) </a:t>
            </a:r>
            <a:r>
              <a:rPr lang="el-GR" sz="1400" dirty="0"/>
              <a:t>όσον αφορά στην καμπύλη </a:t>
            </a:r>
            <a:r>
              <a:rPr lang="en-US" sz="1400" dirty="0" err="1"/>
              <a:t>R</a:t>
            </a:r>
            <a:r>
              <a:rPr lang="en-US" sz="1400" baseline="-25000" dirty="0" err="1"/>
              <a:t>total</a:t>
            </a:r>
            <a:r>
              <a:rPr lang="en-US" sz="1400" dirty="0"/>
              <a:t>– V </a:t>
            </a:r>
            <a:endParaRPr lang="el-GR" sz="1400" dirty="0"/>
          </a:p>
          <a:p>
            <a:pPr algn="just"/>
            <a:endParaRPr lang="el-GR" sz="1400" dirty="0"/>
          </a:p>
          <a:p>
            <a:pPr algn="just"/>
            <a:r>
              <a:rPr lang="el-GR" sz="1400" dirty="0"/>
              <a:t>Έτσι, το Φ/Β παράγει τη μέγιστη ισχύ </a:t>
            </a:r>
            <a:r>
              <a:rPr lang="en-US" sz="1400" dirty="0"/>
              <a:t>P</a:t>
            </a:r>
            <a:r>
              <a:rPr lang="en-US" sz="1400" baseline="-25000" dirty="0"/>
              <a:t>MPP</a:t>
            </a:r>
            <a:r>
              <a:rPr lang="el-GR" sz="1400" dirty="0"/>
              <a:t> όταν η κατανάλωση που έχει συνδεθεί στα άκρα του παρουσιάζει αντίσταση </a:t>
            </a:r>
            <a:r>
              <a:rPr lang="en-US" sz="1400" dirty="0"/>
              <a:t>R</a:t>
            </a:r>
            <a:r>
              <a:rPr lang="en-US" sz="1400" baseline="-25000" dirty="0"/>
              <a:t>MPP</a:t>
            </a:r>
            <a:r>
              <a:rPr lang="el-GR" sz="1400" dirty="0"/>
              <a:t> και τότε η διαφορά δυναμικού στα άκρα του είναι </a:t>
            </a:r>
            <a:r>
              <a:rPr lang="en-US" sz="1400" dirty="0"/>
              <a:t>V</a:t>
            </a:r>
            <a:r>
              <a:rPr lang="en-US" sz="1400" baseline="-25000" dirty="0"/>
              <a:t>MPP</a:t>
            </a:r>
            <a:r>
              <a:rPr lang="el-GR" sz="1400" dirty="0"/>
              <a:t> και η ένταση του ρεύματος που διαρρέει είναι</a:t>
            </a:r>
            <a:r>
              <a:rPr lang="en-US" sz="1400" dirty="0"/>
              <a:t> I</a:t>
            </a:r>
            <a:r>
              <a:rPr lang="en-US" sz="1400" baseline="-25000" dirty="0"/>
              <a:t>MPP</a:t>
            </a:r>
            <a:r>
              <a:rPr lang="el-GR" sz="1400" dirty="0"/>
              <a:t>.</a:t>
            </a:r>
            <a:r>
              <a:rPr lang="en-US" sz="1400" dirty="0"/>
              <a:t> </a:t>
            </a:r>
            <a:r>
              <a:rPr lang="el-GR" sz="1400" dirty="0"/>
              <a:t> Μία ειδική διάταξη που ονομάζεται </a:t>
            </a:r>
            <a:r>
              <a:rPr lang="en-US" sz="1400" b="1" dirty="0">
                <a:solidFill>
                  <a:schemeClr val="bg1"/>
                </a:solidFill>
              </a:rPr>
              <a:t>Maximum Power Point Tracker (MPPT) </a:t>
            </a:r>
            <a:r>
              <a:rPr lang="el-GR" sz="1400" dirty="0"/>
              <a:t>και η οποία συνδέεται στα άκρα του Φ/Β εξασφαλίζει ότι το Φ/Β θα λειτουργεί κάθε στιγμή στο σημείο μέγιστης ισχύος </a:t>
            </a:r>
            <a:r>
              <a:rPr lang="en-US" sz="1400" dirty="0"/>
              <a:t>(V</a:t>
            </a:r>
            <a:r>
              <a:rPr lang="en-US" sz="1400" baseline="-25000" dirty="0"/>
              <a:t>MPP</a:t>
            </a:r>
            <a:r>
              <a:rPr lang="en-US" sz="1400" dirty="0"/>
              <a:t>, I</a:t>
            </a:r>
            <a:r>
              <a:rPr lang="en-US" sz="1400" baseline="-25000" dirty="0"/>
              <a:t>MPP</a:t>
            </a:r>
            <a:r>
              <a:rPr lang="en-US" sz="1400" dirty="0"/>
              <a:t>) </a:t>
            </a:r>
            <a:r>
              <a:rPr lang="el-GR" sz="1400" dirty="0"/>
              <a:t>. Ο </a:t>
            </a:r>
            <a:r>
              <a:rPr lang="en-US" sz="1400" dirty="0"/>
              <a:t>MPPT </a:t>
            </a:r>
            <a:r>
              <a:rPr lang="el-GR" sz="1400" dirty="0"/>
              <a:t>ρυθμίζει την αντίσταση στα άκρα του Φ/Β ώστε αυτή να βρίσκεται πάντοτε στην τιμή </a:t>
            </a:r>
            <a:r>
              <a:rPr lang="en-US" sz="1400" dirty="0"/>
              <a:t>R</a:t>
            </a:r>
            <a:r>
              <a:rPr lang="en-US" sz="1400" baseline="-25000" dirty="0"/>
              <a:t>MPP</a:t>
            </a:r>
            <a:r>
              <a:rPr lang="el-GR" sz="1400" dirty="0"/>
              <a:t> ανεξάρτητα από τις μεταβολές της αντίστασης της κατανάλωσης που κάθε στιγμή τροφοδοτείται από το Φ/Β.</a:t>
            </a:r>
          </a:p>
          <a:p>
            <a:pPr algn="just"/>
            <a:endParaRPr lang="el-GR" sz="1400" dirty="0"/>
          </a:p>
          <a:p>
            <a:pPr marL="273050" indent="-273050" algn="just">
              <a:buFont typeface="Wingdings" pitchFamily="2" charset="2"/>
              <a:buChar char="ü"/>
            </a:pPr>
            <a:endParaRPr lang="el-GR" sz="1400" b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02195" y="351632"/>
            <a:ext cx="4541837" cy="275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- TextBox"/>
          <p:cNvSpPr txBox="1"/>
          <p:nvPr/>
        </p:nvSpPr>
        <p:spPr>
          <a:xfrm rot="16200000">
            <a:off x="4297081" y="1404278"/>
            <a:ext cx="1204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/>
              <a:t>I, ampere</a:t>
            </a:r>
            <a:endParaRPr lang="el-GR" b="1" dirty="0">
              <a:ea typeface="Times New Roman" pitchFamily="18" charset="0"/>
              <a:cs typeface="Tahoma" pitchFamily="34" charset="0"/>
            </a:endParaRPr>
          </a:p>
        </p:txBody>
      </p:sp>
      <p:sp>
        <p:nvSpPr>
          <p:cNvPr id="8" name="7 - TextBox"/>
          <p:cNvSpPr txBox="1"/>
          <p:nvPr/>
        </p:nvSpPr>
        <p:spPr>
          <a:xfrm rot="16200000">
            <a:off x="8195781" y="1325199"/>
            <a:ext cx="1204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P, watt</a:t>
            </a:r>
            <a:endParaRPr lang="el-GR" b="1" dirty="0">
              <a:ea typeface="Times New Roman" pitchFamily="18" charset="0"/>
              <a:cs typeface="Tahoma" pitchFamily="34" charset="0"/>
            </a:endParaRPr>
          </a:p>
        </p:txBody>
      </p:sp>
      <p:sp>
        <p:nvSpPr>
          <p:cNvPr id="9" name="8 - TextBox"/>
          <p:cNvSpPr txBox="1"/>
          <p:nvPr/>
        </p:nvSpPr>
        <p:spPr>
          <a:xfrm>
            <a:off x="6337084" y="2614276"/>
            <a:ext cx="1204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V, volt</a:t>
            </a:r>
            <a:endParaRPr lang="el-GR" b="1" dirty="0">
              <a:ea typeface="Times New Roman" pitchFamily="18" charset="0"/>
              <a:cs typeface="Tahoma" pitchFamily="34" charset="0"/>
            </a:endParaRPr>
          </a:p>
        </p:txBody>
      </p:sp>
      <p:sp>
        <p:nvSpPr>
          <p:cNvPr id="10" name="9 - TextBox"/>
          <p:cNvSpPr txBox="1"/>
          <p:nvPr/>
        </p:nvSpPr>
        <p:spPr>
          <a:xfrm>
            <a:off x="6595538" y="1928802"/>
            <a:ext cx="303288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  <a:endParaRPr lang="el-GR" baseline="-25000" dirty="0"/>
          </a:p>
        </p:txBody>
      </p:sp>
      <p:sp>
        <p:nvSpPr>
          <p:cNvPr id="11" name="10 - TextBox"/>
          <p:cNvSpPr txBox="1"/>
          <p:nvPr/>
        </p:nvSpPr>
        <p:spPr>
          <a:xfrm>
            <a:off x="6627589" y="357166"/>
            <a:ext cx="242374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l-GR" dirty="0"/>
              <a:t>Ι</a:t>
            </a:r>
            <a:endParaRPr lang="el-GR" baseline="-25000" dirty="0"/>
          </a:p>
        </p:txBody>
      </p:sp>
      <p:cxnSp>
        <p:nvCxnSpPr>
          <p:cNvPr id="12" name="11 - Ευθύγραμμο βέλος σύνδεσης"/>
          <p:cNvCxnSpPr>
            <a:stCxn id="11" idx="1"/>
          </p:cNvCxnSpPr>
          <p:nvPr/>
        </p:nvCxnSpPr>
        <p:spPr>
          <a:xfrm rot="10800000">
            <a:off x="6339589" y="541832"/>
            <a:ext cx="288000" cy="0"/>
          </a:xfrm>
          <a:prstGeom prst="straightConnector1">
            <a:avLst/>
          </a:prstGeom>
          <a:ln w="28575">
            <a:solidFill>
              <a:schemeClr val="tx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- Ευθύγραμμο βέλος σύνδεσης"/>
          <p:cNvCxnSpPr/>
          <p:nvPr/>
        </p:nvCxnSpPr>
        <p:spPr>
          <a:xfrm rot="10800000" flipH="1">
            <a:off x="6858016" y="2143116"/>
            <a:ext cx="288000" cy="0"/>
          </a:xfrm>
          <a:prstGeom prst="straightConnector1">
            <a:avLst/>
          </a:prstGeom>
          <a:ln w="28575">
            <a:solidFill>
              <a:schemeClr val="tx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06" y="357166"/>
            <a:ext cx="4541837" cy="275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16 - TextBox"/>
          <p:cNvSpPr txBox="1"/>
          <p:nvPr/>
        </p:nvSpPr>
        <p:spPr>
          <a:xfrm rot="16200000">
            <a:off x="-243052" y="1475716"/>
            <a:ext cx="1204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/>
              <a:t>I, ampere</a:t>
            </a:r>
            <a:endParaRPr lang="el-GR" b="1" dirty="0">
              <a:ea typeface="Times New Roman" pitchFamily="18" charset="0"/>
              <a:cs typeface="Tahoma" pitchFamily="34" charset="0"/>
            </a:endParaRPr>
          </a:p>
        </p:txBody>
      </p:sp>
      <p:sp>
        <p:nvSpPr>
          <p:cNvPr id="18" name="17 - TextBox"/>
          <p:cNvSpPr txBox="1"/>
          <p:nvPr/>
        </p:nvSpPr>
        <p:spPr>
          <a:xfrm rot="16200000">
            <a:off x="3655648" y="1396637"/>
            <a:ext cx="1204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R, ohm</a:t>
            </a:r>
            <a:endParaRPr lang="el-GR" b="1" dirty="0">
              <a:ea typeface="Times New Roman" pitchFamily="18" charset="0"/>
              <a:cs typeface="Tahoma" pitchFamily="34" charset="0"/>
            </a:endParaRPr>
          </a:p>
        </p:txBody>
      </p:sp>
      <p:sp>
        <p:nvSpPr>
          <p:cNvPr id="19" name="18 - TextBox"/>
          <p:cNvSpPr txBox="1"/>
          <p:nvPr/>
        </p:nvSpPr>
        <p:spPr>
          <a:xfrm>
            <a:off x="1796951" y="2685714"/>
            <a:ext cx="1204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V, volt</a:t>
            </a:r>
            <a:endParaRPr lang="el-GR" b="1" dirty="0">
              <a:ea typeface="Times New Roman" pitchFamily="18" charset="0"/>
              <a:cs typeface="Tahoma" pitchFamily="34" charset="0"/>
            </a:endParaRPr>
          </a:p>
        </p:txBody>
      </p:sp>
      <p:sp>
        <p:nvSpPr>
          <p:cNvPr id="20" name="19 - TextBox"/>
          <p:cNvSpPr txBox="1"/>
          <p:nvPr/>
        </p:nvSpPr>
        <p:spPr>
          <a:xfrm>
            <a:off x="1285852" y="2252584"/>
            <a:ext cx="599716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n-US" dirty="0" err="1"/>
              <a:t>R</a:t>
            </a:r>
            <a:r>
              <a:rPr lang="en-US" baseline="-25000" dirty="0" err="1"/>
              <a:t>total</a:t>
            </a:r>
            <a:endParaRPr lang="el-GR" baseline="-25000" dirty="0"/>
          </a:p>
        </p:txBody>
      </p:sp>
      <p:sp>
        <p:nvSpPr>
          <p:cNvPr id="21" name="20 - TextBox"/>
          <p:cNvSpPr txBox="1"/>
          <p:nvPr/>
        </p:nvSpPr>
        <p:spPr>
          <a:xfrm>
            <a:off x="2087456" y="407338"/>
            <a:ext cx="242374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l-GR" dirty="0"/>
              <a:t>Ι</a:t>
            </a:r>
            <a:endParaRPr lang="el-GR" baseline="-25000" dirty="0"/>
          </a:p>
        </p:txBody>
      </p:sp>
      <p:cxnSp>
        <p:nvCxnSpPr>
          <p:cNvPr id="22" name="21 - Ευθύγραμμο βέλος σύνδεσης"/>
          <p:cNvCxnSpPr>
            <a:stCxn id="21" idx="1"/>
          </p:cNvCxnSpPr>
          <p:nvPr/>
        </p:nvCxnSpPr>
        <p:spPr>
          <a:xfrm rot="10800000">
            <a:off x="1799456" y="592004"/>
            <a:ext cx="288000" cy="0"/>
          </a:xfrm>
          <a:prstGeom prst="straightConnector1">
            <a:avLst/>
          </a:prstGeom>
          <a:ln w="28575">
            <a:solidFill>
              <a:schemeClr val="tx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- Ευθύγραμμο βέλος σύνδεσης"/>
          <p:cNvCxnSpPr/>
          <p:nvPr/>
        </p:nvCxnSpPr>
        <p:spPr>
          <a:xfrm rot="10800000" flipH="1">
            <a:off x="1843781" y="2445632"/>
            <a:ext cx="288000" cy="0"/>
          </a:xfrm>
          <a:prstGeom prst="straightConnector1">
            <a:avLst/>
          </a:prstGeom>
          <a:ln w="28575">
            <a:solidFill>
              <a:schemeClr val="tx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37 - Ευθεία γραμμή σύνδεσης"/>
          <p:cNvCxnSpPr/>
          <p:nvPr/>
        </p:nvCxnSpPr>
        <p:spPr>
          <a:xfrm rot="5400000">
            <a:off x="6785299" y="1717172"/>
            <a:ext cx="176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38 - Ευθεία γραμμή σύνδεσης"/>
          <p:cNvCxnSpPr/>
          <p:nvPr/>
        </p:nvCxnSpPr>
        <p:spPr>
          <a:xfrm>
            <a:off x="7668048" y="1570024"/>
            <a:ext cx="97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39 - Ευθεία γραμμή σύνδεσης"/>
          <p:cNvCxnSpPr/>
          <p:nvPr/>
        </p:nvCxnSpPr>
        <p:spPr>
          <a:xfrm flipH="1">
            <a:off x="5097343" y="814700"/>
            <a:ext cx="259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40 - Έλλειψη"/>
          <p:cNvSpPr/>
          <p:nvPr/>
        </p:nvSpPr>
        <p:spPr>
          <a:xfrm>
            <a:off x="7636194" y="1529080"/>
            <a:ext cx="71438" cy="7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2" name="41 - Έλλειψη"/>
          <p:cNvSpPr/>
          <p:nvPr/>
        </p:nvSpPr>
        <p:spPr>
          <a:xfrm>
            <a:off x="7636194" y="793434"/>
            <a:ext cx="71438" cy="7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3" name="42 - TextBox"/>
          <p:cNvSpPr txBox="1"/>
          <p:nvPr/>
        </p:nvSpPr>
        <p:spPr>
          <a:xfrm>
            <a:off x="7483422" y="428604"/>
            <a:ext cx="619080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n-US" dirty="0"/>
              <a:t>MPP</a:t>
            </a:r>
            <a:endParaRPr lang="el-GR" baseline="-25000" dirty="0"/>
          </a:p>
        </p:txBody>
      </p:sp>
      <p:sp>
        <p:nvSpPr>
          <p:cNvPr id="44" name="43 - TextBox"/>
          <p:cNvSpPr txBox="1"/>
          <p:nvPr/>
        </p:nvSpPr>
        <p:spPr>
          <a:xfrm>
            <a:off x="7114862" y="1255445"/>
            <a:ext cx="619080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n-US" dirty="0"/>
              <a:t>MPP</a:t>
            </a:r>
            <a:endParaRPr lang="el-GR" baseline="-25000" dirty="0"/>
          </a:p>
        </p:txBody>
      </p:sp>
      <p:cxnSp>
        <p:nvCxnSpPr>
          <p:cNvPr id="45" name="44 - Ευθεία γραμμή σύνδεσης"/>
          <p:cNvCxnSpPr/>
          <p:nvPr/>
        </p:nvCxnSpPr>
        <p:spPr>
          <a:xfrm rot="5400000">
            <a:off x="2270061" y="1780970"/>
            <a:ext cx="176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45 - Ευθεία γραμμή σύνδεσης"/>
          <p:cNvCxnSpPr/>
          <p:nvPr/>
        </p:nvCxnSpPr>
        <p:spPr>
          <a:xfrm>
            <a:off x="3152810" y="2416647"/>
            <a:ext cx="97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46 - Ευθεία γραμμή σύνδεσης"/>
          <p:cNvCxnSpPr/>
          <p:nvPr/>
        </p:nvCxnSpPr>
        <p:spPr>
          <a:xfrm flipH="1">
            <a:off x="582105" y="867865"/>
            <a:ext cx="259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47 - Έλλειψη"/>
          <p:cNvSpPr/>
          <p:nvPr/>
        </p:nvSpPr>
        <p:spPr>
          <a:xfrm>
            <a:off x="3120956" y="2396969"/>
            <a:ext cx="71438" cy="7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9" name="48 - Έλλειψη"/>
          <p:cNvSpPr/>
          <p:nvPr/>
        </p:nvSpPr>
        <p:spPr>
          <a:xfrm>
            <a:off x="3120956" y="867865"/>
            <a:ext cx="71438" cy="7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0" name="49 - TextBox"/>
          <p:cNvSpPr txBox="1"/>
          <p:nvPr/>
        </p:nvSpPr>
        <p:spPr>
          <a:xfrm>
            <a:off x="2968184" y="481769"/>
            <a:ext cx="619080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n-US" dirty="0"/>
              <a:t>MPP</a:t>
            </a:r>
            <a:endParaRPr lang="el-GR" baseline="-25000" dirty="0"/>
          </a:p>
        </p:txBody>
      </p:sp>
      <p:sp>
        <p:nvSpPr>
          <p:cNvPr id="51" name="50 - TextBox"/>
          <p:cNvSpPr txBox="1"/>
          <p:nvPr/>
        </p:nvSpPr>
        <p:spPr>
          <a:xfrm>
            <a:off x="2571736" y="2102068"/>
            <a:ext cx="619080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n-US" dirty="0"/>
              <a:t>MPP</a:t>
            </a:r>
            <a:endParaRPr lang="el-GR" baseline="-25000" dirty="0"/>
          </a:p>
        </p:txBody>
      </p:sp>
      <p:sp>
        <p:nvSpPr>
          <p:cNvPr id="54" name="53 - TextBox"/>
          <p:cNvSpPr txBox="1"/>
          <p:nvPr/>
        </p:nvSpPr>
        <p:spPr>
          <a:xfrm>
            <a:off x="91483" y="325267"/>
            <a:ext cx="369012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l-GR" dirty="0"/>
              <a:t>Ι</a:t>
            </a:r>
            <a:r>
              <a:rPr lang="en-US" baseline="-25000" dirty="0"/>
              <a:t>sc</a:t>
            </a:r>
            <a:endParaRPr lang="el-GR" baseline="-25000" dirty="0"/>
          </a:p>
        </p:txBody>
      </p:sp>
      <p:cxnSp>
        <p:nvCxnSpPr>
          <p:cNvPr id="55" name="54 - Ευθύγραμμο βέλος σύνδεσης"/>
          <p:cNvCxnSpPr/>
          <p:nvPr/>
        </p:nvCxnSpPr>
        <p:spPr>
          <a:xfrm>
            <a:off x="357158" y="500042"/>
            <a:ext cx="214316" cy="182415"/>
          </a:xfrm>
          <a:prstGeom prst="straightConnector1">
            <a:avLst/>
          </a:prstGeom>
          <a:ln w="12700">
            <a:solidFill>
              <a:schemeClr val="tx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55 - TextBox"/>
          <p:cNvSpPr txBox="1"/>
          <p:nvPr/>
        </p:nvSpPr>
        <p:spPr>
          <a:xfrm>
            <a:off x="4036044" y="2760145"/>
            <a:ext cx="463588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n-US" dirty="0"/>
              <a:t>V</a:t>
            </a:r>
            <a:r>
              <a:rPr lang="el-GR" baseline="-25000" dirty="0"/>
              <a:t>ο</a:t>
            </a:r>
            <a:r>
              <a:rPr lang="en-US" baseline="-25000" dirty="0"/>
              <a:t>c</a:t>
            </a:r>
            <a:endParaRPr lang="el-GR" baseline="-25000" dirty="0"/>
          </a:p>
        </p:txBody>
      </p:sp>
      <p:cxnSp>
        <p:nvCxnSpPr>
          <p:cNvPr id="57" name="56 - Ευθύγραμμο βέλος σύνδεσης"/>
          <p:cNvCxnSpPr/>
          <p:nvPr/>
        </p:nvCxnSpPr>
        <p:spPr>
          <a:xfrm rot="10800000">
            <a:off x="3770019" y="2746519"/>
            <a:ext cx="357190" cy="214314"/>
          </a:xfrm>
          <a:prstGeom prst="straightConnector1">
            <a:avLst/>
          </a:prstGeom>
          <a:ln w="12700">
            <a:solidFill>
              <a:schemeClr val="tx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58 - TextBox"/>
          <p:cNvSpPr txBox="1"/>
          <p:nvPr/>
        </p:nvSpPr>
        <p:spPr>
          <a:xfrm>
            <a:off x="71406" y="804067"/>
            <a:ext cx="534121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l-GR" dirty="0"/>
              <a:t>Ι</a:t>
            </a:r>
            <a:r>
              <a:rPr lang="en-US" baseline="-25000" dirty="0"/>
              <a:t>MPP</a:t>
            </a:r>
            <a:endParaRPr lang="el-GR" baseline="-25000" dirty="0"/>
          </a:p>
        </p:txBody>
      </p:sp>
      <p:cxnSp>
        <p:nvCxnSpPr>
          <p:cNvPr id="60" name="59 - Ευθύγραμμο βέλος σύνδεσης"/>
          <p:cNvCxnSpPr/>
          <p:nvPr/>
        </p:nvCxnSpPr>
        <p:spPr>
          <a:xfrm flipV="1">
            <a:off x="264454" y="878498"/>
            <a:ext cx="285752" cy="71438"/>
          </a:xfrm>
          <a:prstGeom prst="straightConnector1">
            <a:avLst/>
          </a:prstGeom>
          <a:ln w="12700">
            <a:solidFill>
              <a:schemeClr val="tx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62 - TextBox"/>
          <p:cNvSpPr txBox="1"/>
          <p:nvPr/>
        </p:nvSpPr>
        <p:spPr>
          <a:xfrm>
            <a:off x="4577484" y="753895"/>
            <a:ext cx="534121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l-GR" dirty="0"/>
              <a:t>Ι</a:t>
            </a:r>
            <a:r>
              <a:rPr lang="en-US" baseline="-25000" dirty="0"/>
              <a:t>MPP</a:t>
            </a:r>
            <a:endParaRPr lang="el-GR" baseline="-25000" dirty="0"/>
          </a:p>
        </p:txBody>
      </p:sp>
      <p:cxnSp>
        <p:nvCxnSpPr>
          <p:cNvPr id="64" name="63 - Ευθύγραμμο βέλος σύνδεσης"/>
          <p:cNvCxnSpPr/>
          <p:nvPr/>
        </p:nvCxnSpPr>
        <p:spPr>
          <a:xfrm flipV="1">
            <a:off x="4770532" y="828326"/>
            <a:ext cx="285752" cy="71438"/>
          </a:xfrm>
          <a:prstGeom prst="straightConnector1">
            <a:avLst/>
          </a:prstGeom>
          <a:ln w="12700">
            <a:solidFill>
              <a:schemeClr val="tx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64 - TextBox"/>
          <p:cNvSpPr txBox="1"/>
          <p:nvPr/>
        </p:nvSpPr>
        <p:spPr>
          <a:xfrm>
            <a:off x="4560176" y="273586"/>
            <a:ext cx="369012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l-GR" dirty="0"/>
              <a:t>Ι</a:t>
            </a:r>
            <a:r>
              <a:rPr lang="en-US" baseline="-25000" dirty="0"/>
              <a:t>sc</a:t>
            </a:r>
            <a:endParaRPr lang="el-GR" baseline="-25000" dirty="0"/>
          </a:p>
        </p:txBody>
      </p:sp>
      <p:cxnSp>
        <p:nvCxnSpPr>
          <p:cNvPr id="66" name="65 - Ευθύγραμμο βέλος σύνδεσης"/>
          <p:cNvCxnSpPr/>
          <p:nvPr/>
        </p:nvCxnSpPr>
        <p:spPr>
          <a:xfrm>
            <a:off x="4825851" y="448361"/>
            <a:ext cx="214316" cy="182415"/>
          </a:xfrm>
          <a:prstGeom prst="straightConnector1">
            <a:avLst/>
          </a:prstGeom>
          <a:ln w="12700">
            <a:solidFill>
              <a:schemeClr val="tx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66 - TextBox"/>
          <p:cNvSpPr txBox="1"/>
          <p:nvPr/>
        </p:nvSpPr>
        <p:spPr>
          <a:xfrm>
            <a:off x="3438172" y="2749512"/>
            <a:ext cx="607859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n-US" dirty="0"/>
              <a:t>V</a:t>
            </a:r>
            <a:r>
              <a:rPr lang="en-US" baseline="-25000" dirty="0"/>
              <a:t>MPP</a:t>
            </a:r>
            <a:endParaRPr lang="el-GR" baseline="-25000" dirty="0"/>
          </a:p>
        </p:txBody>
      </p:sp>
      <p:cxnSp>
        <p:nvCxnSpPr>
          <p:cNvPr id="68" name="67 - Ευθύγραμμο βέλος σύνδεσης"/>
          <p:cNvCxnSpPr/>
          <p:nvPr/>
        </p:nvCxnSpPr>
        <p:spPr>
          <a:xfrm rot="10800000">
            <a:off x="3172147" y="2735886"/>
            <a:ext cx="357190" cy="214314"/>
          </a:xfrm>
          <a:prstGeom prst="straightConnector1">
            <a:avLst/>
          </a:prstGeom>
          <a:ln w="12700">
            <a:solidFill>
              <a:schemeClr val="tx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68 - TextBox"/>
          <p:cNvSpPr txBox="1"/>
          <p:nvPr/>
        </p:nvSpPr>
        <p:spPr>
          <a:xfrm>
            <a:off x="8566474" y="2706980"/>
            <a:ext cx="463588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n-US" dirty="0"/>
              <a:t>V</a:t>
            </a:r>
            <a:r>
              <a:rPr lang="el-GR" baseline="-25000" dirty="0"/>
              <a:t>ο</a:t>
            </a:r>
            <a:r>
              <a:rPr lang="en-US" baseline="-25000" dirty="0"/>
              <a:t>c</a:t>
            </a:r>
            <a:endParaRPr lang="el-GR" baseline="-25000" dirty="0"/>
          </a:p>
        </p:txBody>
      </p:sp>
      <p:cxnSp>
        <p:nvCxnSpPr>
          <p:cNvPr id="70" name="69 - Ευθύγραμμο βέλος σύνδεσης"/>
          <p:cNvCxnSpPr/>
          <p:nvPr/>
        </p:nvCxnSpPr>
        <p:spPr>
          <a:xfrm rot="10800000">
            <a:off x="8300449" y="2693354"/>
            <a:ext cx="357190" cy="214314"/>
          </a:xfrm>
          <a:prstGeom prst="straightConnector1">
            <a:avLst/>
          </a:prstGeom>
          <a:ln w="12700">
            <a:solidFill>
              <a:schemeClr val="tx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70 - TextBox"/>
          <p:cNvSpPr txBox="1"/>
          <p:nvPr/>
        </p:nvSpPr>
        <p:spPr>
          <a:xfrm>
            <a:off x="7968602" y="2696347"/>
            <a:ext cx="607859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n-US" dirty="0"/>
              <a:t>V</a:t>
            </a:r>
            <a:r>
              <a:rPr lang="en-US" baseline="-25000" dirty="0"/>
              <a:t>MPP</a:t>
            </a:r>
            <a:endParaRPr lang="el-GR" baseline="-25000" dirty="0"/>
          </a:p>
        </p:txBody>
      </p:sp>
      <p:cxnSp>
        <p:nvCxnSpPr>
          <p:cNvPr id="72" name="71 - Ευθύγραμμο βέλος σύνδεσης"/>
          <p:cNvCxnSpPr/>
          <p:nvPr/>
        </p:nvCxnSpPr>
        <p:spPr>
          <a:xfrm rot="10800000">
            <a:off x="7702577" y="2682721"/>
            <a:ext cx="357190" cy="214314"/>
          </a:xfrm>
          <a:prstGeom prst="straightConnector1">
            <a:avLst/>
          </a:prstGeom>
          <a:ln w="12700">
            <a:solidFill>
              <a:schemeClr val="tx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72 - TextBox"/>
          <p:cNvSpPr txBox="1"/>
          <p:nvPr/>
        </p:nvSpPr>
        <p:spPr>
          <a:xfrm>
            <a:off x="4414035" y="2442494"/>
            <a:ext cx="601447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  <a:r>
              <a:rPr lang="en-US" baseline="-25000" dirty="0"/>
              <a:t>MPP</a:t>
            </a:r>
            <a:endParaRPr lang="el-GR" baseline="-25000" dirty="0"/>
          </a:p>
        </p:txBody>
      </p:sp>
      <p:cxnSp>
        <p:nvCxnSpPr>
          <p:cNvPr id="74" name="73 - Ευθύγραμμο βέλος σύνδεσης"/>
          <p:cNvCxnSpPr/>
          <p:nvPr/>
        </p:nvCxnSpPr>
        <p:spPr>
          <a:xfrm rot="10800000">
            <a:off x="4148010" y="2428868"/>
            <a:ext cx="357190" cy="214314"/>
          </a:xfrm>
          <a:prstGeom prst="straightConnector1">
            <a:avLst/>
          </a:prstGeom>
          <a:ln w="12700">
            <a:solidFill>
              <a:schemeClr val="tx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74 - TextBox"/>
          <p:cNvSpPr txBox="1"/>
          <p:nvPr/>
        </p:nvSpPr>
        <p:spPr>
          <a:xfrm>
            <a:off x="8043556" y="998599"/>
            <a:ext cx="601447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MPP</a:t>
            </a:r>
            <a:endParaRPr lang="el-GR" baseline="-25000" dirty="0"/>
          </a:p>
        </p:txBody>
      </p:sp>
      <p:cxnSp>
        <p:nvCxnSpPr>
          <p:cNvPr id="76" name="75 - Ευθύγραμμο βέλος σύνδεσης"/>
          <p:cNvCxnSpPr/>
          <p:nvPr/>
        </p:nvCxnSpPr>
        <p:spPr>
          <a:xfrm>
            <a:off x="8236604" y="1317759"/>
            <a:ext cx="357190" cy="214314"/>
          </a:xfrm>
          <a:prstGeom prst="straightConnector1">
            <a:avLst/>
          </a:prstGeom>
          <a:ln w="12700">
            <a:solidFill>
              <a:schemeClr val="tx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- Εικόνα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06" y="1483514"/>
            <a:ext cx="4067175" cy="2169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- TextBox"/>
          <p:cNvSpPr txBox="1"/>
          <p:nvPr/>
        </p:nvSpPr>
        <p:spPr>
          <a:xfrm>
            <a:off x="4429124" y="1635989"/>
            <a:ext cx="47148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1600" dirty="0"/>
              <a:t>Η καμπύλη έντασης – τάσης (ή ρεύματος-δυναμικού) των Φ/Β, μετατοπίζεται όταν μεταβάλλεται η ένταση της ηλιακής ακτινοβολίας που προσπίπτει στο Φ/Β. Η μετατόπιση αυτή αφορά κυρίως την ένταση του ρεύματος που παράγεται από το Φ/Β, ενώ το δυναμικό άκρα του επηρεάζεται πολύ λίγο.  </a:t>
            </a:r>
          </a:p>
        </p:txBody>
      </p:sp>
      <p:sp>
        <p:nvSpPr>
          <p:cNvPr id="9" name="8 - TextBox"/>
          <p:cNvSpPr txBox="1"/>
          <p:nvPr/>
        </p:nvSpPr>
        <p:spPr>
          <a:xfrm>
            <a:off x="-32" y="3983844"/>
            <a:ext cx="914403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1600" dirty="0"/>
              <a:t>Έτσι το Ι</a:t>
            </a:r>
            <a:r>
              <a:rPr lang="en-US" sz="1600" dirty="0"/>
              <a:t>max</a:t>
            </a:r>
            <a:r>
              <a:rPr lang="el-GR" sz="1600" dirty="0"/>
              <a:t> (Ι</a:t>
            </a:r>
            <a:r>
              <a:rPr lang="en-US" sz="1600" baseline="-25000" dirty="0"/>
              <a:t>SC</a:t>
            </a:r>
            <a:r>
              <a:rPr lang="el-GR" sz="1600" dirty="0"/>
              <a:t>) αλλά και το Ι</a:t>
            </a:r>
            <a:r>
              <a:rPr lang="el-GR" sz="1600" baseline="-25000" dirty="0"/>
              <a:t>ΜΡΡ</a:t>
            </a:r>
            <a:r>
              <a:rPr lang="el-GR" sz="1600" dirty="0"/>
              <a:t> μεταβάλλεται σχεδόν ανάλογα με την ένταση της προσπίπτουσας ακτινοβολίας, ενώ το </a:t>
            </a:r>
            <a:r>
              <a:rPr lang="en-US" sz="1600" dirty="0" err="1"/>
              <a:t>Vmax</a:t>
            </a:r>
            <a:r>
              <a:rPr lang="el-GR" sz="1600" dirty="0"/>
              <a:t> (</a:t>
            </a:r>
            <a:r>
              <a:rPr lang="en-US" sz="1600" dirty="0"/>
              <a:t>V</a:t>
            </a:r>
            <a:r>
              <a:rPr lang="en-US" sz="1600" baseline="-25000" dirty="0"/>
              <a:t>OC</a:t>
            </a:r>
            <a:r>
              <a:rPr lang="el-GR" sz="1600" dirty="0"/>
              <a:t>) και το </a:t>
            </a:r>
            <a:r>
              <a:rPr lang="en-US" sz="1600" dirty="0"/>
              <a:t>V</a:t>
            </a:r>
            <a:r>
              <a:rPr lang="el-GR" sz="1600" baseline="-25000" dirty="0"/>
              <a:t>ΜΡΡ</a:t>
            </a:r>
            <a:r>
              <a:rPr lang="el-GR" sz="1600" dirty="0"/>
              <a:t> μεταβάλλεται ανεπαίσθητα με την ένταση της προσπίπτουσας ακτινοβολίας.  Λόγω κυρίως της μεταβολής του Ι</a:t>
            </a:r>
            <a:r>
              <a:rPr lang="el-GR" sz="1600" baseline="-25000" dirty="0"/>
              <a:t>ΜΡΡ</a:t>
            </a:r>
            <a:r>
              <a:rPr lang="el-GR" sz="1600" dirty="0"/>
              <a:t> μεταβάλλεται και το </a:t>
            </a:r>
            <a:r>
              <a:rPr lang="en-US" sz="1600" dirty="0"/>
              <a:t>R</a:t>
            </a:r>
            <a:r>
              <a:rPr lang="el-GR" sz="1600" baseline="-25000" dirty="0"/>
              <a:t>ΜΡΡ</a:t>
            </a:r>
            <a:r>
              <a:rPr lang="el-GR" sz="1600" dirty="0"/>
              <a:t> = </a:t>
            </a:r>
            <a:r>
              <a:rPr lang="en-US" sz="1600" dirty="0"/>
              <a:t>V</a:t>
            </a:r>
            <a:r>
              <a:rPr lang="el-GR" sz="1600" baseline="-25000" dirty="0"/>
              <a:t>ΜΡΡ</a:t>
            </a:r>
            <a:r>
              <a:rPr lang="el-GR" sz="1600" dirty="0"/>
              <a:t> </a:t>
            </a:r>
            <a:r>
              <a:rPr lang="en-US" sz="1600" dirty="0"/>
              <a:t>/ </a:t>
            </a:r>
            <a:r>
              <a:rPr lang="el-GR" sz="1600" dirty="0"/>
              <a:t>Ι</a:t>
            </a:r>
            <a:r>
              <a:rPr lang="el-GR" sz="1600" baseline="-25000" dirty="0"/>
              <a:t>ΜΡΡ</a:t>
            </a:r>
            <a:r>
              <a:rPr lang="el-GR" sz="1600" dirty="0"/>
              <a:t>.</a:t>
            </a:r>
          </a:p>
          <a:p>
            <a:endParaRPr lang="el-GR" sz="1000" dirty="0"/>
          </a:p>
          <a:p>
            <a:r>
              <a:rPr lang="el-GR" sz="1600" dirty="0"/>
              <a:t>	</a:t>
            </a:r>
          </a:p>
        </p:txBody>
      </p:sp>
      <p:sp>
        <p:nvSpPr>
          <p:cNvPr id="7" name="6 - TextBox"/>
          <p:cNvSpPr txBox="1"/>
          <p:nvPr/>
        </p:nvSpPr>
        <p:spPr>
          <a:xfrm>
            <a:off x="-32" y="-24"/>
            <a:ext cx="9144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b="1" dirty="0"/>
              <a:t>Συμπεριφορά  Έντασης– Τάσης (συμπεριφορά </a:t>
            </a:r>
            <a:r>
              <a:rPr lang="en-US" b="1" dirty="0"/>
              <a:t>I – V) </a:t>
            </a:r>
            <a:r>
              <a:rPr lang="el-GR" b="1" dirty="0"/>
              <a:t>Φ/Β στοιχειών</a:t>
            </a:r>
            <a:endParaRPr lang="el-GR" b="1" dirty="0">
              <a:ea typeface="Times New Roman" pitchFamily="18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- TextBox"/>
          <p:cNvSpPr txBox="1"/>
          <p:nvPr/>
        </p:nvSpPr>
        <p:spPr>
          <a:xfrm>
            <a:off x="0" y="285728"/>
            <a:ext cx="914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1600" dirty="0"/>
              <a:t> Ο ονομαστικός </a:t>
            </a:r>
            <a:r>
              <a:rPr lang="el-GR" sz="1600" b="1" dirty="0"/>
              <a:t>βαθμός απόδοσης </a:t>
            </a:r>
            <a:r>
              <a:rPr lang="en-US" sz="1600" b="1" dirty="0" err="1"/>
              <a:t>n</a:t>
            </a:r>
            <a:r>
              <a:rPr lang="en-US" sz="1600" b="1" baseline="-25000" dirty="0" err="1"/>
              <a:t>nominal</a:t>
            </a:r>
            <a:r>
              <a:rPr lang="en-US" sz="1600" b="1" baseline="-25000" dirty="0"/>
              <a:t> </a:t>
            </a:r>
            <a:r>
              <a:rPr lang="el-GR" sz="1600" b="1" dirty="0"/>
              <a:t> ή </a:t>
            </a:r>
            <a:r>
              <a:rPr lang="en-US" sz="1600" b="1" dirty="0" err="1"/>
              <a:t>n</a:t>
            </a:r>
            <a:r>
              <a:rPr lang="en-US" sz="1600" b="1" baseline="-25000" dirty="0" err="1"/>
              <a:t>n</a:t>
            </a:r>
            <a:r>
              <a:rPr lang="en-US" sz="1600" b="1" baseline="-25000" dirty="0"/>
              <a:t> </a:t>
            </a:r>
            <a:r>
              <a:rPr lang="el-GR" sz="1600" dirty="0"/>
              <a:t>ενός Φ/Β (στοιχείου, πλαισίου ή συστοιχίας) ορίζεται ως η παραγόμενη ηλεκτρική ισχύς προς την ένταση της προσπίπτουσας ακτινοβολίας και υπολογίζεται στις πρότυπες συνθήκες με βάση τη σχέση: </a:t>
            </a:r>
          </a:p>
          <a:p>
            <a:pPr algn="just"/>
            <a:endParaRPr lang="el-GR" sz="1600" dirty="0"/>
          </a:p>
          <a:p>
            <a:pPr algn="just"/>
            <a:endParaRPr lang="el-GR" sz="1600" dirty="0"/>
          </a:p>
          <a:p>
            <a:pPr algn="just"/>
            <a:endParaRPr lang="el-GR" sz="1600" dirty="0"/>
          </a:p>
          <a:p>
            <a:pPr algn="just"/>
            <a:r>
              <a:rPr lang="el-GR" sz="1600" dirty="0"/>
              <a:t>όπου Ι</a:t>
            </a:r>
            <a:r>
              <a:rPr lang="el-GR" sz="1600" baseline="-25000" dirty="0"/>
              <a:t>ΜΡΡ</a:t>
            </a:r>
            <a:r>
              <a:rPr lang="el-GR" sz="1600" dirty="0"/>
              <a:t> [</a:t>
            </a:r>
            <a:r>
              <a:rPr lang="en-US" sz="1600" dirty="0"/>
              <a:t>ampere</a:t>
            </a:r>
            <a:r>
              <a:rPr lang="el-GR" sz="1600" dirty="0"/>
              <a:t>] η ένταση του ρεύματος στο ΜΡΡ, </a:t>
            </a:r>
            <a:r>
              <a:rPr lang="en-US" sz="1600" dirty="0"/>
              <a:t>V</a:t>
            </a:r>
            <a:r>
              <a:rPr lang="el-GR" sz="1600" baseline="-25000" dirty="0"/>
              <a:t>ΜΡΡ</a:t>
            </a:r>
            <a:r>
              <a:rPr lang="el-GR" sz="1600" dirty="0"/>
              <a:t> [</a:t>
            </a:r>
            <a:r>
              <a:rPr lang="en-US" sz="1600" dirty="0"/>
              <a:t>volt</a:t>
            </a:r>
            <a:r>
              <a:rPr lang="el-GR" sz="1600" dirty="0"/>
              <a:t>] το δυναμικό στο ΜΡΡ, Ρ</a:t>
            </a:r>
            <a:r>
              <a:rPr lang="el-GR" sz="1600" baseline="-25000" dirty="0"/>
              <a:t>ΜΡΡ</a:t>
            </a:r>
            <a:r>
              <a:rPr lang="en-US" sz="1600" dirty="0"/>
              <a:t> </a:t>
            </a:r>
            <a:r>
              <a:rPr lang="el-GR" sz="1600" dirty="0"/>
              <a:t>[</a:t>
            </a:r>
            <a:r>
              <a:rPr lang="en-US" sz="1600" dirty="0"/>
              <a:t>watt</a:t>
            </a:r>
            <a:r>
              <a:rPr lang="el-GR" sz="1600" dirty="0"/>
              <a:t>] η παραγόμενη ηλεκτρική ισχύς στο ΜΡΡ, Ι η ένταση της προσπίπτουσας ακτινοβολίας [</a:t>
            </a:r>
            <a:r>
              <a:rPr lang="en-US" sz="1600" dirty="0"/>
              <a:t>watt</a:t>
            </a:r>
            <a:r>
              <a:rPr lang="el-GR" sz="1600" dirty="0"/>
              <a:t>/</a:t>
            </a:r>
            <a:r>
              <a:rPr lang="en-US" sz="1600" dirty="0"/>
              <a:t>m</a:t>
            </a:r>
            <a:r>
              <a:rPr lang="el-GR" sz="1600" baseline="30000" dirty="0"/>
              <a:t>2</a:t>
            </a:r>
            <a:r>
              <a:rPr lang="el-GR" sz="1600" dirty="0"/>
              <a:t>]</a:t>
            </a:r>
            <a:r>
              <a:rPr lang="en-US" sz="1600" dirty="0"/>
              <a:t> </a:t>
            </a:r>
            <a:r>
              <a:rPr lang="el-GR" sz="1600" dirty="0"/>
              <a:t>στις πρότυπες συνθήκες (1000 </a:t>
            </a:r>
            <a:r>
              <a:rPr lang="en-US" sz="1600" dirty="0"/>
              <a:t>watt</a:t>
            </a:r>
            <a:r>
              <a:rPr lang="el-GR" sz="1600" dirty="0"/>
              <a:t>/</a:t>
            </a:r>
            <a:r>
              <a:rPr lang="en-US" sz="1600" dirty="0"/>
              <a:t>m</a:t>
            </a:r>
            <a:r>
              <a:rPr lang="el-GR" sz="1600" baseline="30000"/>
              <a:t>2</a:t>
            </a:r>
            <a:r>
              <a:rPr lang="el-GR" sz="1600"/>
              <a:t>)  </a:t>
            </a:r>
            <a:r>
              <a:rPr lang="el-GR" sz="1600" dirty="0"/>
              <a:t>και Α η επιφάνεια του Φ/Β [</a:t>
            </a:r>
            <a:r>
              <a:rPr lang="en-US" sz="1600" dirty="0"/>
              <a:t>m</a:t>
            </a:r>
            <a:r>
              <a:rPr lang="el-GR" sz="1600" baseline="30000" dirty="0"/>
              <a:t>2</a:t>
            </a:r>
            <a:r>
              <a:rPr lang="el-GR" sz="1600" dirty="0"/>
              <a:t>].</a:t>
            </a:r>
          </a:p>
        </p:txBody>
      </p:sp>
      <p:sp>
        <p:nvSpPr>
          <p:cNvPr id="8" name="7 - TextBox"/>
          <p:cNvSpPr txBox="1"/>
          <p:nvPr/>
        </p:nvSpPr>
        <p:spPr>
          <a:xfrm>
            <a:off x="-32" y="-24"/>
            <a:ext cx="9144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b="1" dirty="0"/>
              <a:t>Απόδοση Φ/Β στοιχειών</a:t>
            </a:r>
            <a:endParaRPr lang="el-GR" b="1" dirty="0">
              <a:ea typeface="Times New Roman" pitchFamily="18" charset="0"/>
              <a:cs typeface="Tahoma" pitchFamily="34" charset="0"/>
            </a:endParaRPr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l-GR"/>
          </a:p>
        </p:txBody>
      </p:sp>
      <p:sp>
        <p:nvSpPr>
          <p:cNvPr id="6042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l-GR"/>
          </a:p>
        </p:txBody>
      </p:sp>
      <p:sp>
        <p:nvSpPr>
          <p:cNvPr id="16" name="15 - TextBox"/>
          <p:cNvSpPr txBox="1"/>
          <p:nvPr/>
        </p:nvSpPr>
        <p:spPr>
          <a:xfrm>
            <a:off x="-32" y="2500306"/>
            <a:ext cx="9144032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1600" dirty="0"/>
              <a:t>Η ονομαστική απόδοση η</a:t>
            </a:r>
            <a:r>
              <a:rPr lang="en-US" sz="1600" baseline="-25000" dirty="0"/>
              <a:t>n</a:t>
            </a:r>
            <a:r>
              <a:rPr lang="el-GR" sz="1600" dirty="0"/>
              <a:t> υπολογίζεται από τα στοιχεία του Φ/Β που δίνει ο κατασκευαστής και αναφέρεται σε πρότυπες συνθήκες (Ι = 1000 </a:t>
            </a:r>
            <a:r>
              <a:rPr lang="en-US" sz="1600" dirty="0"/>
              <a:t>W</a:t>
            </a:r>
            <a:r>
              <a:rPr lang="el-GR" sz="1600" dirty="0"/>
              <a:t>/</a:t>
            </a:r>
            <a:r>
              <a:rPr lang="en-US" sz="1600" dirty="0"/>
              <a:t>m</a:t>
            </a:r>
            <a:r>
              <a:rPr lang="el-GR" sz="1600" baseline="30000" dirty="0"/>
              <a:t>2</a:t>
            </a:r>
            <a:r>
              <a:rPr lang="el-GR" sz="1600" dirty="0"/>
              <a:t> και 25 </a:t>
            </a:r>
            <a:r>
              <a:rPr lang="el-GR" sz="1600" baseline="30000" dirty="0"/>
              <a:t>ο</a:t>
            </a:r>
            <a:r>
              <a:rPr lang="en-US" sz="1600" dirty="0"/>
              <a:t>C</a:t>
            </a:r>
            <a:r>
              <a:rPr lang="el-GR" sz="1600" dirty="0"/>
              <a:t>). Έτσι για το πλαίσιο του Πίνακα 1, η ονομαστική απόδοση είναι:</a:t>
            </a:r>
          </a:p>
          <a:p>
            <a:pPr algn="just"/>
            <a:endParaRPr lang="el-GR" sz="1600" dirty="0"/>
          </a:p>
          <a:p>
            <a:pPr algn="just"/>
            <a:endParaRPr lang="el-GR" sz="1600" dirty="0"/>
          </a:p>
          <a:p>
            <a:pPr algn="just"/>
            <a:endParaRPr lang="el-GR" sz="1600" dirty="0"/>
          </a:p>
          <a:p>
            <a:pPr algn="just"/>
            <a:r>
              <a:rPr lang="el-GR" sz="1600" dirty="0"/>
              <a:t>Η πραγματική απόδοση η, ελαττώνεται με την ελάττωση της ακτινοβολίας και την αύξηση της θερμοκρασίας του στοιχείου, βάση των συντελεστών </a:t>
            </a:r>
            <a:r>
              <a:rPr lang="el-GR" sz="1600" dirty="0" err="1"/>
              <a:t>η</a:t>
            </a:r>
            <a:r>
              <a:rPr lang="el-GR" sz="1600" baseline="-25000" dirty="0" err="1"/>
              <a:t>Ι</a:t>
            </a:r>
            <a:r>
              <a:rPr lang="el-GR" sz="1600" dirty="0"/>
              <a:t> και </a:t>
            </a:r>
            <a:r>
              <a:rPr lang="el-GR" sz="1600" dirty="0" err="1"/>
              <a:t>η</a:t>
            </a:r>
            <a:r>
              <a:rPr lang="el-GR" sz="1600" baseline="-25000" dirty="0" err="1"/>
              <a:t>Τ</a:t>
            </a:r>
            <a:r>
              <a:rPr lang="el-GR" sz="1600" dirty="0"/>
              <a:t>:</a:t>
            </a:r>
          </a:p>
          <a:p>
            <a:r>
              <a:rPr lang="el-GR" sz="1000" dirty="0"/>
              <a:t> </a:t>
            </a:r>
          </a:p>
          <a:p>
            <a:r>
              <a:rPr lang="el-GR" sz="1600" dirty="0"/>
              <a:t>			</a:t>
            </a:r>
            <a:r>
              <a:rPr lang="el-GR" sz="1600" dirty="0" err="1"/>
              <a:t>η</a:t>
            </a:r>
            <a:r>
              <a:rPr lang="el-GR" sz="1600" baseline="-25000" dirty="0" err="1"/>
              <a:t>Ι</a:t>
            </a:r>
            <a:r>
              <a:rPr lang="en-US" sz="1600" dirty="0"/>
              <a:t> </a:t>
            </a:r>
            <a:r>
              <a:rPr lang="el-GR" sz="1600" dirty="0"/>
              <a:t>[%]</a:t>
            </a:r>
            <a:r>
              <a:rPr lang="en-US" sz="1600" dirty="0"/>
              <a:t>= - 0,446 x </a:t>
            </a:r>
            <a:r>
              <a:rPr lang="el-GR" sz="1600" dirty="0"/>
              <a:t>Ι</a:t>
            </a:r>
            <a:r>
              <a:rPr lang="en-US" sz="1600" baseline="30000" dirty="0"/>
              <a:t>2</a:t>
            </a:r>
            <a:r>
              <a:rPr lang="en-US" sz="1600" dirty="0"/>
              <a:t> + 0,96 x I + 0,48 </a:t>
            </a:r>
            <a:r>
              <a:rPr lang="el-GR" sz="1600" dirty="0"/>
              <a:t>		</a:t>
            </a:r>
            <a:r>
              <a:rPr lang="en-US" sz="1600" dirty="0"/>
              <a:t>[I </a:t>
            </a:r>
            <a:r>
              <a:rPr lang="el-GR" sz="1600" dirty="0"/>
              <a:t>σε</a:t>
            </a:r>
            <a:r>
              <a:rPr lang="en-US" sz="1600" dirty="0"/>
              <a:t> kW/m</a:t>
            </a:r>
            <a:r>
              <a:rPr lang="en-US" sz="1600" baseline="30000" dirty="0"/>
              <a:t>2</a:t>
            </a:r>
            <a:r>
              <a:rPr lang="en-US" sz="1600" dirty="0"/>
              <a:t>] </a:t>
            </a:r>
            <a:endParaRPr lang="el-GR" sz="1600" dirty="0"/>
          </a:p>
          <a:p>
            <a:r>
              <a:rPr lang="en-US" sz="1000" dirty="0"/>
              <a:t> </a:t>
            </a:r>
            <a:endParaRPr lang="el-GR" sz="1000" dirty="0"/>
          </a:p>
          <a:p>
            <a:r>
              <a:rPr lang="el-GR" sz="1600" dirty="0"/>
              <a:t>			η</a:t>
            </a:r>
            <a:r>
              <a:rPr lang="en-US" sz="1600" baseline="-25000" dirty="0"/>
              <a:t>T</a:t>
            </a:r>
            <a:r>
              <a:rPr lang="en-US" sz="1600" dirty="0"/>
              <a:t> </a:t>
            </a:r>
            <a:r>
              <a:rPr lang="el-GR" sz="1600" dirty="0"/>
              <a:t>[%]</a:t>
            </a:r>
            <a:r>
              <a:rPr lang="en-US" sz="1600" dirty="0"/>
              <a:t>= - 0,00002 x T</a:t>
            </a:r>
            <a:r>
              <a:rPr lang="el-GR" sz="1600" baseline="-25000" dirty="0"/>
              <a:t>ΦΒ</a:t>
            </a:r>
            <a:r>
              <a:rPr lang="en-US" sz="1600" baseline="30000" dirty="0"/>
              <a:t>2</a:t>
            </a:r>
            <a:r>
              <a:rPr lang="en-US" sz="1600" dirty="0"/>
              <a:t> - 0,001 x T</a:t>
            </a:r>
            <a:r>
              <a:rPr lang="el-GR" sz="1600" baseline="-25000" dirty="0"/>
              <a:t>ΦΒ</a:t>
            </a:r>
            <a:r>
              <a:rPr lang="en-US" sz="1600" dirty="0"/>
              <a:t> + 1,042 </a:t>
            </a:r>
            <a:r>
              <a:rPr lang="el-GR" sz="1600" dirty="0"/>
              <a:t>	</a:t>
            </a:r>
            <a:r>
              <a:rPr lang="en-US" sz="1600" dirty="0"/>
              <a:t>[T </a:t>
            </a:r>
            <a:r>
              <a:rPr lang="el-GR" sz="1600" dirty="0"/>
              <a:t>σε </a:t>
            </a:r>
            <a:r>
              <a:rPr lang="en-US" sz="1600" baseline="30000" dirty="0"/>
              <a:t>o</a:t>
            </a:r>
            <a:r>
              <a:rPr lang="en-US" sz="1600" dirty="0"/>
              <a:t>C] 	</a:t>
            </a:r>
            <a:endParaRPr lang="el-GR" sz="1600" dirty="0"/>
          </a:p>
          <a:p>
            <a:r>
              <a:rPr lang="en-US" sz="1600" dirty="0"/>
              <a:t> </a:t>
            </a:r>
            <a:endParaRPr lang="el-GR" sz="1600" dirty="0"/>
          </a:p>
          <a:p>
            <a:r>
              <a:rPr lang="el-GR" sz="1600" dirty="0"/>
              <a:t>και δίνεται από τη σχέση:	</a:t>
            </a:r>
            <a:r>
              <a:rPr lang="el-GR" sz="1600" b="1" dirty="0"/>
              <a:t>η = η</a:t>
            </a:r>
            <a:r>
              <a:rPr lang="en-US" sz="1600" b="1" baseline="-25000" dirty="0"/>
              <a:t>n</a:t>
            </a:r>
            <a:r>
              <a:rPr lang="en-US" sz="1600" b="1" dirty="0"/>
              <a:t> x</a:t>
            </a:r>
            <a:r>
              <a:rPr lang="el-GR" sz="1600" b="1" dirty="0"/>
              <a:t> </a:t>
            </a:r>
            <a:r>
              <a:rPr lang="el-GR" sz="1600" b="1" dirty="0" err="1"/>
              <a:t>η</a:t>
            </a:r>
            <a:r>
              <a:rPr lang="el-GR" sz="1600" b="1" baseline="-25000" dirty="0" err="1"/>
              <a:t>Ι</a:t>
            </a:r>
            <a:r>
              <a:rPr lang="el-GR" sz="1600" b="1" dirty="0"/>
              <a:t> </a:t>
            </a:r>
            <a:r>
              <a:rPr lang="en-US" sz="1600" b="1" dirty="0"/>
              <a:t>x</a:t>
            </a:r>
            <a:r>
              <a:rPr lang="el-GR" sz="1600" b="1" dirty="0"/>
              <a:t> </a:t>
            </a:r>
            <a:r>
              <a:rPr lang="el-GR" sz="1600" b="1" dirty="0" err="1"/>
              <a:t>η</a:t>
            </a:r>
            <a:r>
              <a:rPr lang="el-GR" sz="1600" b="1" baseline="-25000" dirty="0" err="1"/>
              <a:t>Τ</a:t>
            </a:r>
            <a:r>
              <a:rPr lang="el-GR" sz="1600" dirty="0"/>
              <a:t>				</a:t>
            </a:r>
            <a:r>
              <a:rPr lang="el-GR" sz="1000" dirty="0"/>
              <a:t>	 </a:t>
            </a:r>
          </a:p>
          <a:p>
            <a:r>
              <a:rPr lang="el-GR" sz="1600" dirty="0"/>
              <a:t>Η θερμοκρασία του πλαισίου δίνεται, κατά προσέγγιση, από τη σχέση: 	Τ</a:t>
            </a:r>
            <a:r>
              <a:rPr lang="el-GR" sz="1600" baseline="-25000" dirty="0"/>
              <a:t>ΦΒ</a:t>
            </a:r>
            <a:r>
              <a:rPr lang="en-US" sz="1600" dirty="0"/>
              <a:t> = </a:t>
            </a:r>
            <a:r>
              <a:rPr lang="el-GR" sz="1600" dirty="0"/>
              <a:t>Τα</a:t>
            </a:r>
            <a:r>
              <a:rPr lang="en-US" sz="1600" dirty="0"/>
              <a:t> + hw x I 	[</a:t>
            </a:r>
            <a:r>
              <a:rPr lang="en-US" sz="1600" baseline="30000" dirty="0"/>
              <a:t>o</a:t>
            </a:r>
            <a:r>
              <a:rPr lang="en-US" sz="1600" dirty="0"/>
              <a:t>C]	</a:t>
            </a:r>
            <a:r>
              <a:rPr lang="en-US" sz="1000" dirty="0"/>
              <a:t> </a:t>
            </a:r>
            <a:endParaRPr lang="el-GR" sz="1000" dirty="0"/>
          </a:p>
          <a:p>
            <a:r>
              <a:rPr lang="el-GR" sz="1600" dirty="0"/>
              <a:t>όπου Τα η θερμοκρασία του αέρα, </a:t>
            </a:r>
            <a:r>
              <a:rPr lang="en-US" sz="1600" dirty="0"/>
              <a:t>hw </a:t>
            </a:r>
            <a:r>
              <a:rPr lang="el-GR" sz="1600" dirty="0"/>
              <a:t>= 0,03 </a:t>
            </a:r>
            <a:r>
              <a:rPr lang="en-US" sz="1600" dirty="0"/>
              <a:t>m</a:t>
            </a:r>
            <a:r>
              <a:rPr lang="el-GR" sz="1600" baseline="30000" dirty="0"/>
              <a:t>2</a:t>
            </a:r>
            <a:r>
              <a:rPr lang="el-GR" sz="1600" dirty="0"/>
              <a:t> </a:t>
            </a:r>
            <a:r>
              <a:rPr lang="en-US" sz="1600" dirty="0"/>
              <a:t>x </a:t>
            </a:r>
            <a:r>
              <a:rPr lang="en-US" sz="1600" baseline="30000" dirty="0"/>
              <a:t>o</a:t>
            </a:r>
            <a:r>
              <a:rPr lang="en-US" sz="1600" dirty="0"/>
              <a:t>C</a:t>
            </a:r>
            <a:r>
              <a:rPr lang="el-GR" sz="1600" dirty="0"/>
              <a:t> / </a:t>
            </a:r>
            <a:r>
              <a:rPr lang="en-US" sz="1600" dirty="0"/>
              <a:t>W </a:t>
            </a:r>
            <a:r>
              <a:rPr lang="el-GR" sz="1600" dirty="0"/>
              <a:t>και Ι η ένταση της προσπίπτουσας ακτινοβολίας [</a:t>
            </a:r>
            <a:r>
              <a:rPr lang="en-US" sz="1600" dirty="0"/>
              <a:t>W</a:t>
            </a:r>
            <a:r>
              <a:rPr lang="el-GR" sz="1600" dirty="0"/>
              <a:t>/</a:t>
            </a:r>
            <a:r>
              <a:rPr lang="en-US" sz="1600" dirty="0"/>
              <a:t>m</a:t>
            </a:r>
            <a:r>
              <a:rPr lang="el-GR" sz="1600" baseline="30000" dirty="0"/>
              <a:t>2</a:t>
            </a:r>
            <a:r>
              <a:rPr lang="el-GR" sz="1600" dirty="0"/>
              <a:t>], ενώ η διακύμανση της μέσης ημερήσιας θερμοκρασίας Τα στην Ελλάδα παρουσιάζεται στο Σχήμα.</a:t>
            </a:r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l-GR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l-GR"/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86121" y="1142971"/>
            <a:ext cx="2152858" cy="456666"/>
          </a:xfrm>
          <a:prstGeom prst="rect">
            <a:avLst/>
          </a:prstGeom>
          <a:noFill/>
        </p:spPr>
      </p:pic>
      <p:sp>
        <p:nvSpPr>
          <p:cNvPr id="3175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l-GR"/>
          </a:p>
        </p:txBody>
      </p:sp>
      <p:pic>
        <p:nvPicPr>
          <p:cNvPr id="31751" name="Picture 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14571" y="3357562"/>
            <a:ext cx="4681428" cy="5488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0" y="0"/>
            <a:ext cx="92869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1600" b="1" dirty="0"/>
              <a:t>Μέση θερμοκρασίας ημέρας, σε σχέση με την ημέρα του έτους και το γεωγραφικό πλάτος</a:t>
            </a:r>
          </a:p>
        </p:txBody>
      </p:sp>
      <p:pic>
        <p:nvPicPr>
          <p:cNvPr id="5" name="4 - Εικόνα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857232"/>
            <a:ext cx="7991621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-32" y="-24"/>
            <a:ext cx="9144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b="1" dirty="0"/>
              <a:t>Παράδειγμα 5</a:t>
            </a:r>
            <a:endParaRPr lang="el-GR" b="1" dirty="0">
              <a:ea typeface="Times New Roman" pitchFamily="18" charset="0"/>
              <a:cs typeface="Tahoma" pitchFamily="34" charset="0"/>
            </a:endParaRPr>
          </a:p>
        </p:txBody>
      </p:sp>
      <p:sp>
        <p:nvSpPr>
          <p:cNvPr id="5" name="4 - TextBox"/>
          <p:cNvSpPr txBox="1"/>
          <p:nvPr/>
        </p:nvSpPr>
        <p:spPr>
          <a:xfrm>
            <a:off x="-32" y="285728"/>
            <a:ext cx="9144032" cy="66556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/>
              <a:t>Να υπολογισθεί η ετήσια ηλεκτροπαραγωγή Φ/Β πάρκου 1.000 Φ/Β </a:t>
            </a:r>
          </a:p>
          <a:p>
            <a:r>
              <a:rPr lang="el-GR" sz="1600" dirty="0"/>
              <a:t>πλαισίων με τα τυπικά χαρακτηριστικά του Πίνακα 1  και αυτό </a:t>
            </a:r>
          </a:p>
          <a:p>
            <a:r>
              <a:rPr lang="el-GR" sz="1600" dirty="0" err="1"/>
              <a:t>χωροθετηθεί</a:t>
            </a:r>
            <a:r>
              <a:rPr lang="el-GR" sz="1600" dirty="0"/>
              <a:t> στην Ιεράπετρα,  με τη βέλτιστη μηνιαία κλίση των </a:t>
            </a:r>
          </a:p>
          <a:p>
            <a:r>
              <a:rPr lang="el-GR" sz="1600" dirty="0"/>
              <a:t>πλαισίων του.</a:t>
            </a:r>
          </a:p>
          <a:p>
            <a:endParaRPr lang="el-GR" sz="1600" dirty="0"/>
          </a:p>
          <a:p>
            <a:r>
              <a:rPr lang="el-GR" sz="1600" b="1" dirty="0"/>
              <a:t>Λύση</a:t>
            </a:r>
            <a:endParaRPr lang="el-GR" sz="1600" dirty="0"/>
          </a:p>
          <a:p>
            <a:pPr marL="177800" indent="-177800">
              <a:buFont typeface="Wingdings" pitchFamily="2" charset="2"/>
              <a:buChar char="ü"/>
            </a:pPr>
            <a:r>
              <a:rPr lang="el-GR" sz="1600" dirty="0"/>
              <a:t>Η ονομαστική απόδοση του </a:t>
            </a:r>
            <a:r>
              <a:rPr lang="el-GR" sz="1600"/>
              <a:t>κάθε πλαισίου </a:t>
            </a:r>
            <a:r>
              <a:rPr lang="el-GR" sz="1600" dirty="0"/>
              <a:t>είναι: </a:t>
            </a:r>
          </a:p>
          <a:p>
            <a:pPr marL="177800" indent="-177800">
              <a:buFont typeface="Wingdings" pitchFamily="2" charset="2"/>
              <a:buChar char="ü"/>
            </a:pPr>
            <a:endParaRPr lang="el-GR" sz="1000" dirty="0"/>
          </a:p>
          <a:p>
            <a:pPr marL="177800" indent="-177800" algn="ctr"/>
            <a:r>
              <a:rPr lang="el-GR" sz="1600" dirty="0"/>
              <a:t>η</a:t>
            </a:r>
            <a:r>
              <a:rPr lang="en-US" sz="1600" baseline="-25000" dirty="0"/>
              <a:t>n</a:t>
            </a:r>
            <a:r>
              <a:rPr lang="el-GR" sz="1600" dirty="0"/>
              <a:t> = (100 </a:t>
            </a:r>
            <a:r>
              <a:rPr lang="en-US" sz="1600" dirty="0"/>
              <a:t>W</a:t>
            </a:r>
            <a:r>
              <a:rPr lang="el-GR" sz="1600" dirty="0"/>
              <a:t>) / (0,644</a:t>
            </a:r>
            <a:r>
              <a:rPr lang="en-US" sz="1600" dirty="0"/>
              <a:t>x</a:t>
            </a:r>
            <a:r>
              <a:rPr lang="el-GR" sz="1600" dirty="0"/>
              <a:t>1,282 </a:t>
            </a:r>
            <a:r>
              <a:rPr lang="en-US" sz="1600" dirty="0"/>
              <a:t>m</a:t>
            </a:r>
            <a:r>
              <a:rPr lang="el-GR" sz="1600" baseline="30000" dirty="0"/>
              <a:t>2</a:t>
            </a:r>
            <a:r>
              <a:rPr lang="el-GR" sz="1600" dirty="0"/>
              <a:t> </a:t>
            </a:r>
            <a:r>
              <a:rPr lang="en-US" sz="1600" dirty="0"/>
              <a:t>x</a:t>
            </a:r>
            <a:r>
              <a:rPr lang="el-GR" sz="1600" dirty="0"/>
              <a:t> 1.000 </a:t>
            </a:r>
            <a:r>
              <a:rPr lang="en-US" sz="1600" dirty="0"/>
              <a:t>W</a:t>
            </a:r>
            <a:r>
              <a:rPr lang="el-GR" sz="1600" dirty="0"/>
              <a:t>/</a:t>
            </a:r>
            <a:r>
              <a:rPr lang="en-US" sz="1600" dirty="0"/>
              <a:t>m</a:t>
            </a:r>
            <a:r>
              <a:rPr lang="el-GR" sz="1600" baseline="30000" dirty="0"/>
              <a:t>2</a:t>
            </a:r>
            <a:r>
              <a:rPr lang="el-GR" sz="1600" dirty="0"/>
              <a:t>)  = 12,1 %</a:t>
            </a:r>
          </a:p>
          <a:p>
            <a:pPr marL="177800" indent="-177800"/>
            <a:r>
              <a:rPr lang="el-GR" sz="1000" dirty="0"/>
              <a:t> </a:t>
            </a:r>
          </a:p>
          <a:p>
            <a:pPr marL="177800" indent="-177800">
              <a:buFont typeface="Wingdings" pitchFamily="2" charset="2"/>
              <a:buChar char="ü"/>
            </a:pPr>
            <a:r>
              <a:rPr lang="el-GR" sz="1600" dirty="0"/>
              <a:t>Η μέση μηνιαία ειδική ακτινοβολία (</a:t>
            </a:r>
            <a:r>
              <a:rPr lang="en-US" sz="1600" dirty="0"/>
              <a:t>kWh</a:t>
            </a:r>
            <a:r>
              <a:rPr lang="el-GR" sz="1600" dirty="0"/>
              <a:t>/</a:t>
            </a:r>
            <a:r>
              <a:rPr lang="en-US" sz="1600" dirty="0"/>
              <a:t>m</a:t>
            </a:r>
            <a:r>
              <a:rPr lang="el-GR" sz="1600" baseline="30000" dirty="0"/>
              <a:t>2</a:t>
            </a:r>
            <a:r>
              <a:rPr lang="el-GR" sz="1600" dirty="0"/>
              <a:t>) σε επιφάνεια βέλτιστης κλίσης έχει υπολογιστεί, για τη μέση ημέρα κάθε μήνα. Διαιρώντας την ακτινοβολία αυτή με τις ημέρες του μήνα, υπολογίζεται η μέση ημερήσια ακτινοβολία, κάθε μήνα του έτους (Στήλη 3). </a:t>
            </a:r>
          </a:p>
          <a:p>
            <a:pPr marL="177800" indent="-177800">
              <a:buFont typeface="Wingdings" pitchFamily="2" charset="2"/>
              <a:buChar char="ü"/>
            </a:pPr>
            <a:endParaRPr lang="el-GR" sz="1000" dirty="0"/>
          </a:p>
          <a:p>
            <a:pPr marL="177800" indent="-177800">
              <a:buFont typeface="Wingdings" pitchFamily="2" charset="2"/>
              <a:buChar char="ü"/>
            </a:pPr>
            <a:r>
              <a:rPr lang="el-GR" sz="1600" dirty="0"/>
              <a:t>Η ωριαία γωνία δύσης του ηλίου έχει υπολογιστεί. Με βάση τις τιμές της ω</a:t>
            </a:r>
            <a:r>
              <a:rPr lang="el-GR" sz="1600" baseline="-25000" dirty="0"/>
              <a:t>Δ</a:t>
            </a:r>
            <a:r>
              <a:rPr lang="el-GR" sz="1600" dirty="0"/>
              <a:t> υπολογίζεται η μέση διάρκεια της ημέρας, το συγκεκριμένο μήνα του έτους, σε ώρες (Στήλη 5). </a:t>
            </a:r>
          </a:p>
          <a:p>
            <a:pPr marL="177800" indent="-177800">
              <a:buFont typeface="Wingdings" pitchFamily="2" charset="2"/>
              <a:buChar char="ü"/>
            </a:pPr>
            <a:endParaRPr lang="el-GR" sz="1000" dirty="0"/>
          </a:p>
          <a:p>
            <a:pPr marL="177800" indent="-177800">
              <a:buFont typeface="Wingdings" pitchFamily="2" charset="2"/>
              <a:buChar char="ü"/>
            </a:pPr>
            <a:r>
              <a:rPr lang="el-GR" sz="1600" dirty="0"/>
              <a:t>Διαιρώντας τα αποτελέσματα των Στηλών 3 και 5, προκύπτει η μέση ισχύς Ιν της ηλιακής ακτινοβολίας τον αντίστοιχο μήνα (Στήλη 6) και υπολογίζεται ο συντελεστής </a:t>
            </a:r>
            <a:r>
              <a:rPr lang="el-GR" sz="1600" dirty="0" err="1"/>
              <a:t>η</a:t>
            </a:r>
            <a:r>
              <a:rPr lang="el-GR" sz="1600" baseline="-25000" dirty="0" err="1"/>
              <a:t>Ι</a:t>
            </a:r>
            <a:r>
              <a:rPr lang="el-GR" sz="1600" dirty="0"/>
              <a:t> (Στήλη 7). </a:t>
            </a:r>
          </a:p>
          <a:p>
            <a:pPr marL="177800" indent="-177800">
              <a:buFont typeface="Wingdings" pitchFamily="2" charset="2"/>
              <a:buChar char="ü"/>
            </a:pPr>
            <a:endParaRPr lang="el-GR" sz="1000" dirty="0"/>
          </a:p>
          <a:p>
            <a:pPr marL="177800" indent="-177800">
              <a:buFont typeface="Wingdings" pitchFamily="2" charset="2"/>
              <a:buChar char="ü"/>
            </a:pPr>
            <a:r>
              <a:rPr lang="el-GR" sz="1600" dirty="0"/>
              <a:t>Από το Σχήμα 15, εκτιμάται η μέση θερμοκρασία κατά τη διάρκεια της ημέρας, τον αντίστοιχο μήνα (Στήλη 8) και από την Εξ. 44 η θερμοκρασία των Φ/Β πλαισίων (Στήλη 9) </a:t>
            </a:r>
          </a:p>
          <a:p>
            <a:pPr marL="177800" indent="-177800">
              <a:buFont typeface="Wingdings" pitchFamily="2" charset="2"/>
              <a:buChar char="ü"/>
            </a:pPr>
            <a:endParaRPr lang="el-GR" sz="1000" dirty="0"/>
          </a:p>
          <a:p>
            <a:pPr marL="177800" indent="-177800">
              <a:buFont typeface="Wingdings" pitchFamily="2" charset="2"/>
              <a:buChar char="ü"/>
            </a:pPr>
            <a:r>
              <a:rPr lang="el-GR" sz="1600" dirty="0"/>
              <a:t>Στη Στήλη 10 υπολογίζεται η τιμή του συντελεστή η</a:t>
            </a:r>
            <a:r>
              <a:rPr lang="en-US" sz="1600" baseline="-25000" dirty="0"/>
              <a:t>T</a:t>
            </a:r>
            <a:r>
              <a:rPr lang="el-GR" sz="1600" dirty="0"/>
              <a:t>. </a:t>
            </a:r>
          </a:p>
          <a:p>
            <a:pPr marL="177800" indent="-177800">
              <a:buFont typeface="Wingdings" pitchFamily="2" charset="2"/>
              <a:buChar char="ü"/>
            </a:pPr>
            <a:endParaRPr lang="el-GR" sz="1000" dirty="0"/>
          </a:p>
          <a:p>
            <a:pPr marL="177800" indent="-177800">
              <a:buFont typeface="Wingdings" pitchFamily="2" charset="2"/>
              <a:buChar char="ü"/>
            </a:pPr>
            <a:r>
              <a:rPr lang="el-GR" sz="1600" dirty="0"/>
              <a:t>Στη Στήλη 11 υπολογίζεται ο πραγματικός συντελεστής απόδοσης η, </a:t>
            </a:r>
          </a:p>
          <a:p>
            <a:pPr marL="177800" indent="-177800">
              <a:buFont typeface="Wingdings" pitchFamily="2" charset="2"/>
              <a:buChar char="ü"/>
            </a:pPr>
            <a:endParaRPr lang="el-GR" sz="1050" dirty="0"/>
          </a:p>
          <a:p>
            <a:pPr marL="177800" indent="-177800">
              <a:buFont typeface="Wingdings" pitchFamily="2" charset="2"/>
              <a:buChar char="ü"/>
            </a:pPr>
            <a:r>
              <a:rPr lang="el-GR" sz="1600" dirty="0"/>
              <a:t>και στη Στήλη 12 η παραγόμενη ηλεκτρική ενέργεια:</a:t>
            </a:r>
          </a:p>
          <a:p>
            <a:r>
              <a:rPr lang="el-GR" sz="1000" dirty="0"/>
              <a:t> </a:t>
            </a:r>
          </a:p>
          <a:p>
            <a:pPr algn="ctr"/>
            <a:r>
              <a:rPr lang="el-GR" sz="1600" dirty="0"/>
              <a:t>Ε</a:t>
            </a:r>
            <a:r>
              <a:rPr lang="en-US" sz="1600" dirty="0"/>
              <a:t>e</a:t>
            </a:r>
            <a:r>
              <a:rPr lang="el-GR" sz="1600" dirty="0"/>
              <a:t> = [</a:t>
            </a:r>
            <a:r>
              <a:rPr lang="el-GR" sz="1600" dirty="0" err="1"/>
              <a:t>ΗΗκ</a:t>
            </a:r>
            <a:r>
              <a:rPr lang="el-GR" sz="1600" baseline="30000" dirty="0"/>
              <a:t>*</a:t>
            </a:r>
            <a:r>
              <a:rPr lang="el-GR" sz="1600" dirty="0"/>
              <a:t> </a:t>
            </a:r>
            <a:r>
              <a:rPr lang="en-US" sz="1600" dirty="0"/>
              <a:t>x</a:t>
            </a:r>
            <a:r>
              <a:rPr lang="el-GR" sz="1600" dirty="0"/>
              <a:t> η] </a:t>
            </a:r>
            <a:r>
              <a:rPr lang="en-US" sz="1600" dirty="0"/>
              <a:t>kWh</a:t>
            </a:r>
            <a:r>
              <a:rPr lang="el-GR" sz="1600" dirty="0"/>
              <a:t>/</a:t>
            </a:r>
            <a:r>
              <a:rPr lang="en-US" sz="1600" dirty="0"/>
              <a:t>m</a:t>
            </a:r>
            <a:r>
              <a:rPr lang="el-GR" sz="1600" baseline="30000" dirty="0"/>
              <a:t>2</a:t>
            </a:r>
            <a:r>
              <a:rPr lang="el-GR" sz="1600" dirty="0"/>
              <a:t> </a:t>
            </a:r>
            <a:r>
              <a:rPr lang="en-US" sz="1600" dirty="0"/>
              <a:t>x</a:t>
            </a:r>
            <a:r>
              <a:rPr lang="el-GR" sz="1600" dirty="0"/>
              <a:t> [1.000 </a:t>
            </a:r>
            <a:r>
              <a:rPr lang="en-US" sz="1600" dirty="0"/>
              <a:t>x</a:t>
            </a:r>
            <a:r>
              <a:rPr lang="el-GR" sz="1600" dirty="0"/>
              <a:t> 0,644 </a:t>
            </a:r>
            <a:r>
              <a:rPr lang="en-US" sz="1600" dirty="0"/>
              <a:t>x</a:t>
            </a:r>
            <a:r>
              <a:rPr lang="el-GR" sz="1600" dirty="0"/>
              <a:t> 1,282] </a:t>
            </a:r>
            <a:r>
              <a:rPr lang="en-US" sz="1600" dirty="0"/>
              <a:t>m</a:t>
            </a:r>
            <a:r>
              <a:rPr lang="el-GR" sz="1600" baseline="30000" dirty="0"/>
              <a:t>2</a:t>
            </a:r>
            <a:r>
              <a:rPr lang="el-GR" sz="1600" dirty="0"/>
              <a:t> [</a:t>
            </a:r>
            <a:r>
              <a:rPr lang="en-US" sz="1600" dirty="0"/>
              <a:t>kWh</a:t>
            </a:r>
            <a:r>
              <a:rPr lang="el-GR" sz="1600" dirty="0"/>
              <a:t>]</a:t>
            </a:r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7944" y="71414"/>
            <a:ext cx="2914650" cy="148748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7 - Πίνακας"/>
          <p:cNvGraphicFramePr>
            <a:graphicFrameLocks noGrp="1"/>
          </p:cNvGraphicFramePr>
          <p:nvPr/>
        </p:nvGraphicFramePr>
        <p:xfrm>
          <a:off x="285751" y="857232"/>
          <a:ext cx="8643967" cy="3241166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160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7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86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00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00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15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2862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150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4473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7272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0778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4284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141813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521009">
                <a:tc>
                  <a:txBody>
                    <a:bodyPr/>
                    <a:lstStyle/>
                    <a:p>
                      <a:pPr algn="l" fontAlgn="b"/>
                      <a:endParaRPr lang="el-GR" sz="11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54" marR="5854" marT="585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l-GR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54" marR="5854" marT="58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1" u="none" strike="noStrike" dirty="0"/>
                        <a:t>μηνιαίο </a:t>
                      </a:r>
                      <a:r>
                        <a:rPr lang="el-GR" sz="1100" b="1" u="none" strike="noStrike" dirty="0" err="1"/>
                        <a:t>ΗΗκ</a:t>
                      </a:r>
                      <a:r>
                        <a:rPr lang="el-GR" sz="1100" b="1" u="none" strike="noStrike" dirty="0"/>
                        <a:t>, </a:t>
                      </a:r>
                      <a:r>
                        <a:rPr lang="en-GB" sz="1100" b="1" u="none" strike="noStrike" dirty="0"/>
                        <a:t>kWh/m2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54" marR="5854" marT="58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1" u="none" strike="noStrike" dirty="0"/>
                        <a:t>ημερήσιο </a:t>
                      </a:r>
                      <a:r>
                        <a:rPr lang="el-GR" sz="1100" b="1" u="none" strike="noStrike" dirty="0" err="1"/>
                        <a:t>ΗΗκ</a:t>
                      </a:r>
                      <a:r>
                        <a:rPr lang="el-GR" sz="1100" b="1" u="none" strike="noStrike" dirty="0"/>
                        <a:t>, </a:t>
                      </a:r>
                      <a:r>
                        <a:rPr lang="en-GB" sz="1100" b="1" u="none" strike="noStrike" dirty="0"/>
                        <a:t>kWh/m2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54" marR="5854" marT="58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1" u="none" strike="noStrike" dirty="0"/>
                        <a:t>ωΔ</a:t>
                      </a:r>
                      <a:endParaRPr lang="el-GR" sz="11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54" marR="5854" marT="58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1" u="none" strike="noStrike"/>
                        <a:t>Τ, </a:t>
                      </a:r>
                      <a:r>
                        <a:rPr lang="en-GB" sz="1100" b="1" u="none" strike="noStrike"/>
                        <a:t>h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54" marR="5854" marT="58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 dirty="0"/>
                        <a:t>I, </a:t>
                      </a:r>
                      <a:endParaRPr lang="el-GR" sz="1100" b="1" u="none" strike="noStrike" dirty="0"/>
                    </a:p>
                    <a:p>
                      <a:pPr algn="ctr" fontAlgn="b"/>
                      <a:r>
                        <a:rPr lang="en-GB" sz="1100" b="1" u="none" strike="noStrike" dirty="0"/>
                        <a:t>kW/m2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54" marR="5854" marT="58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 dirty="0" err="1"/>
                        <a:t>nI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54" marR="5854" marT="58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 dirty="0"/>
                        <a:t>T</a:t>
                      </a:r>
                      <a:r>
                        <a:rPr lang="el-GR" sz="1100" b="1" u="none" strike="noStrike" dirty="0"/>
                        <a:t>α, </a:t>
                      </a:r>
                      <a:r>
                        <a:rPr lang="en-GB" sz="1100" b="1" u="none" strike="noStrike" dirty="0"/>
                        <a:t>oC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54" marR="5854" marT="58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 dirty="0" err="1"/>
                        <a:t>Tpv</a:t>
                      </a:r>
                      <a:r>
                        <a:rPr lang="en-GB" sz="1100" b="1" u="none" strike="noStrike" dirty="0"/>
                        <a:t>, oC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54" marR="5854" marT="58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 dirty="0" err="1"/>
                        <a:t>nT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54" marR="5854" marT="58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 dirty="0"/>
                        <a:t>n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54" marR="5854" marT="58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 dirty="0" err="1"/>
                        <a:t>Ee</a:t>
                      </a:r>
                      <a:r>
                        <a:rPr lang="en-GB" sz="1100" b="1" u="none" strike="noStrike" dirty="0"/>
                        <a:t>, </a:t>
                      </a:r>
                      <a:r>
                        <a:rPr lang="en-GB" sz="1100" b="1" u="none" strike="noStrike" dirty="0" err="1"/>
                        <a:t>MWh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54" marR="5854" marT="5854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l-GR" sz="11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54" marR="5854" marT="5854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916"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1" u="none" strike="noStrike"/>
                        <a:t>15</a:t>
                      </a:r>
                      <a:endParaRPr lang="el-GR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54" marR="5854" marT="585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1" u="none" strike="noStrike"/>
                        <a:t>1</a:t>
                      </a:r>
                      <a:endParaRPr lang="el-GR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54" marR="5854" marT="58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83,94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2,708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74,18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9,89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0,27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0,71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15,71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0,088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6,08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/>
                        <a:t>per month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54" marR="5854" marT="5854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916"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1" u="none" strike="noStrike"/>
                        <a:t>14</a:t>
                      </a:r>
                      <a:endParaRPr lang="el-GR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54" marR="5854" marT="585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1" u="none" strike="noStrike"/>
                        <a:t>2</a:t>
                      </a:r>
                      <a:endParaRPr lang="el-GR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54" marR="5854" marT="58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111,62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3,986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80,23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10,70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0,78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30,18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0,99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0,093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/>
                        <a:t>per month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54" marR="5854" marT="5854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916"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1" u="none" strike="noStrike"/>
                        <a:t>15</a:t>
                      </a:r>
                      <a:endParaRPr lang="el-GR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54" marR="5854" marT="585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1" u="none" strike="noStrike"/>
                        <a:t>3</a:t>
                      </a:r>
                      <a:endParaRPr lang="el-GR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54" marR="5854" marT="58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155,62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5,020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88,02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11,74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0,81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33,83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0,99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0,097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12,40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/>
                        <a:t>per month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54" marR="5854" marT="5854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1916"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1" u="none" strike="noStrike"/>
                        <a:t>15</a:t>
                      </a:r>
                      <a:endParaRPr lang="el-GR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54" marR="5854" marT="585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1" u="none" strike="noStrike"/>
                        <a:t>4</a:t>
                      </a:r>
                      <a:endParaRPr lang="el-GR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54" marR="5854" marT="58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177,48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5,916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96,67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12,89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0,83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39,77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0,97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0,097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14,24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/>
                        <a:t>per month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54" marR="5854" marT="5854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1916"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1" u="none" strike="noStrike"/>
                        <a:t>15</a:t>
                      </a:r>
                      <a:endParaRPr lang="el-GR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54" marR="5854" marT="585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1" u="none" strike="noStrike"/>
                        <a:t>5</a:t>
                      </a:r>
                      <a:endParaRPr lang="el-GR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54" marR="5854" marT="58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200,94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6,482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103,78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13,84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0,83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43,05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0,96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0,097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16,08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/>
                        <a:t>per month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54" marR="5854" marT="5854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1916"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1" u="none" strike="noStrike"/>
                        <a:t>15</a:t>
                      </a:r>
                      <a:endParaRPr lang="el-GR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54" marR="5854" marT="585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1" u="none" strike="noStrike"/>
                        <a:t>6</a:t>
                      </a:r>
                      <a:endParaRPr lang="el-GR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54" marR="5854" marT="58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203,07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6,769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107,56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14,34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0,83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46,16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0,95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0,096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16,14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/>
                        <a:t>per month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54" marR="5854" marT="5854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1916"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1" u="none" strike="noStrike"/>
                        <a:t>15</a:t>
                      </a:r>
                      <a:endParaRPr lang="el-GR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54" marR="5854" marT="585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1" u="none" strike="noStrike"/>
                        <a:t>7</a:t>
                      </a:r>
                      <a:endParaRPr lang="el-GR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54" marR="5854" marT="58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205,55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6,631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106,03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14,14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0,47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0,83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47,07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0,95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0,096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16,26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/>
                        <a:t>per month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54" marR="5854" marT="5854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1916"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1" u="none" strike="noStrike"/>
                        <a:t>15</a:t>
                      </a:r>
                      <a:endParaRPr lang="el-GR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54" marR="5854" marT="585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1" u="none" strike="noStrike"/>
                        <a:t>8</a:t>
                      </a:r>
                      <a:endParaRPr lang="el-GR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54" marR="5854" marT="58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189,98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6,128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99,89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13,32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0,83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32,00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45,80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0,95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0,096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/>
                        <a:t>per month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54" marR="5854" marT="5854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1916"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1" u="none" strike="noStrike"/>
                        <a:t>15</a:t>
                      </a:r>
                      <a:endParaRPr lang="el-GR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54" marR="5854" marT="585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1" u="none" strike="noStrike"/>
                        <a:t>9</a:t>
                      </a:r>
                      <a:endParaRPr lang="el-GR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54" marR="5854" marT="58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163,56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5,452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91,55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12,21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0,82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41,40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0,97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0,096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12,96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/>
                        <a:t>per month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54" marR="5854" marT="5854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1916"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1" u="none" strike="noStrike"/>
                        <a:t>15</a:t>
                      </a:r>
                      <a:endParaRPr lang="el-GR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54" marR="5854" marT="585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1" u="none" strike="noStrike"/>
                        <a:t>10</a:t>
                      </a:r>
                      <a:endParaRPr lang="el-GR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54" marR="5854" marT="58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143,77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4,638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83,20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11,09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0,80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36,54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0,98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0,095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11,31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/>
                        <a:t>per month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54" marR="5854" marT="5854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1916"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1" u="none" strike="noStrike"/>
                        <a:t>15</a:t>
                      </a:r>
                      <a:endParaRPr lang="el-GR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54" marR="5854" marT="585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1" u="none" strike="noStrike"/>
                        <a:t>11</a:t>
                      </a:r>
                      <a:endParaRPr lang="el-GR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54" marR="5854" marT="58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109,50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3,650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75,93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0,77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30,82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0,99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0,092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8,35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/>
                        <a:t>per month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54" marR="5854" marT="5854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1916"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1" u="none" strike="noStrike"/>
                        <a:t>15</a:t>
                      </a:r>
                      <a:endParaRPr lang="el-GR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54" marR="5854" marT="585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1" u="none" strike="noStrike"/>
                        <a:t>12</a:t>
                      </a:r>
                      <a:endParaRPr lang="el-GR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54" marR="5854" marT="58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91,95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2,966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72,42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9,66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0,73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19,22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0,090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6,84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 dirty="0"/>
                        <a:t>per month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54" marR="5854" marT="5854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17081">
                <a:tc>
                  <a:txBody>
                    <a:bodyPr/>
                    <a:lstStyle/>
                    <a:p>
                      <a:pPr algn="l" fontAlgn="b"/>
                      <a:endParaRPr lang="el-GR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54" marR="5854" marT="585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l-GR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54" marR="5854" marT="5854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l-GR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l-G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l-G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l-G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l-G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l-G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l-G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l-G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l-G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l-G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144,25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 dirty="0"/>
                        <a:t>per year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54" marR="5854" marT="5854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5" name="4 - TextBox"/>
          <p:cNvSpPr txBox="1"/>
          <p:nvPr/>
        </p:nvSpPr>
        <p:spPr>
          <a:xfrm>
            <a:off x="-32" y="-24"/>
            <a:ext cx="9144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b="1" dirty="0"/>
              <a:t>Παράδειγμα 5</a:t>
            </a:r>
            <a:endParaRPr lang="el-GR" b="1" dirty="0">
              <a:ea typeface="Times New Roman" pitchFamily="18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3854</TotalTime>
  <Words>2377</Words>
  <Application>Microsoft Office PowerPoint</Application>
  <PresentationFormat>Προβολή στην οθόνη (4:3)</PresentationFormat>
  <Paragraphs>365</Paragraphs>
  <Slides>13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13</vt:i4>
      </vt:variant>
    </vt:vector>
  </HeadingPairs>
  <TitlesOfParts>
    <vt:vector size="19" baseType="lpstr">
      <vt:lpstr>Arial</vt:lpstr>
      <vt:lpstr>Calibri</vt:lpstr>
      <vt:lpstr>Symbol</vt:lpstr>
      <vt:lpstr>Times New Roman</vt:lpstr>
      <vt:lpstr>Wingdings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costas</dc:creator>
  <cp:lastModifiedBy>Kyriaki Theochari</cp:lastModifiedBy>
  <cp:revision>250</cp:revision>
  <dcterms:created xsi:type="dcterms:W3CDTF">2011-10-10T12:35:39Z</dcterms:created>
  <dcterms:modified xsi:type="dcterms:W3CDTF">2025-08-17T13:37:49Z</dcterms:modified>
</cp:coreProperties>
</file>