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83" r:id="rId3"/>
    <p:sldId id="275" r:id="rId4"/>
    <p:sldId id="281" r:id="rId5"/>
    <p:sldId id="274" r:id="rId6"/>
    <p:sldId id="285" r:id="rId7"/>
    <p:sldId id="282" r:id="rId8"/>
    <p:sldId id="280" r:id="rId9"/>
    <p:sldId id="277" r:id="rId10"/>
    <p:sldId id="278" r:id="rId11"/>
    <p:sldId id="286" r:id="rId12"/>
    <p:sldId id="284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" y="1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4D7EF-F6FD-4B97-84D5-65DD2B50D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FCC2F-5D95-400A-B740-7DFFB70B6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7DCF7-1C97-45FB-9F41-1BDEBB6A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7F4FA-0CB4-45B7-950D-6C7FAE58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0B201-1278-438F-B217-631BC980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3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139B4-9846-4781-ABB6-0074928D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31511-6FAF-4BA5-9F32-9A376CDDD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4D450-99FE-4501-92BF-31BD0DCC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212BA-A956-4A73-84FD-3DEE850FC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3ECE4-E420-4B86-839B-AEF428AF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78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067D0-5F6C-4264-B4AB-FFBB6B17C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178F7-B980-4122-97B8-92AAE97F1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37DD2-37A1-4079-B040-CF7F7F13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FBC2A-11B4-4FCD-BDA2-22C52C5B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3C10E-2EC3-4996-95B9-9A254683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7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6F074-2CFA-44DD-B8AA-DF12806A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908D4-7F90-48C7-91A8-B48F34B14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E1B5A-B48F-45DF-8D56-FD6924FD0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68576-DAAC-4454-81CB-AA47BF5FE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05721-CD07-4CAC-87EE-6B1790AF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450FF-3357-48B9-87B7-3086F7B2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5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909F0-F324-4BB4-99B5-E9AD0E213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A2AF7-EA21-4848-83A6-1A1CB26BF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71E8A-2325-4570-AACB-B61A4FBA0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0980CB-E1FA-49DE-B4F9-E3D8D1A33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68F13-57E8-4BC2-A0AB-7108DD2E9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6824E-2042-4550-8DB2-B82B1AB46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E148AE-0477-4DBE-A356-585B8275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462D-23C0-4733-A499-9B317F0A7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2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8D293-D105-4632-8067-2BEC25758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6B726-07A8-43D3-83A3-BE57072C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CA26A-1323-451C-BEBB-14CDA591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0886B2-6D6A-45E9-96A3-BE55F12F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5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AFB18E-5D08-40D5-81FA-A80B47DE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B7385A-FC0E-4406-9E79-A48AA1F3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2C781-1487-444D-8938-402482F5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502AB-EE86-4E3C-930A-CF2BBA2C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93941-D13B-4419-9EA4-141116B74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4441D-250D-4352-ABA4-D1D77D3E8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0D2CE-4D49-492F-B80D-812A3BCB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B776A-0C86-4B09-853E-FDD53E0C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4AD0D-5EB5-4C4D-8FB4-9CF66915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2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6978-AAE1-4D84-B9B0-3D0FEDDB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BD39A3-87F2-42BB-81AA-F14A494EF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374FA-1DFE-4FEC-B2E5-A9F0635DC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7FDBD-250E-4077-B03E-12C0F4F6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2347A-C5C6-4DB0-AAFD-24FC9562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B63F87-3CC2-4709-AD09-108BEC9A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9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3D1D-AD8F-407C-B2B9-8A28896C8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E7CDF1-FE07-4402-80F6-2390CBBEA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279-953D-4C03-A764-C5BE6EF32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B7519-94D5-4F29-AA75-0CBB2A9DA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3E28C-B9B4-4D5A-BB4F-1B8EB166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3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A7608F-1430-4F03-BC9C-7346ABC6E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645EEA-2F5A-415B-AF09-662A0DF91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284D2-6724-41F7-9AD5-8812EFBB7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0B51D-1175-4AA1-B0EA-39386CB8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25004-C611-478D-BFE2-4AEC14161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7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EF8DCC-D3E5-4022-BEC8-AD6F20E0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768EE-A4E5-44B9-9447-E8E14EDE3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C770-0E25-438B-9864-D7E16E71C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33206-0D22-4D42-8A3C-6618D1B0A01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AE124-21DA-4C58-9AFD-3442C01D4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8D54-2939-443B-ADD9-C7D80E8E9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FFF5D-2373-4248-B5D2-F3563098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2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FDA6C53-9DAA-4713-B264-D26CBD7370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5700162"/>
                  </p:ext>
                </p:extLst>
              </p:nvPr>
            </p:nvGraphicFramePr>
            <p:xfrm>
              <a:off x="224725" y="1406693"/>
              <a:ext cx="5052448" cy="27432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978450">
                      <a:extLst>
                        <a:ext uri="{9D8B030D-6E8A-4147-A177-3AD203B41FA5}">
                          <a16:colId xmlns:a16="http://schemas.microsoft.com/office/drawing/2014/main" val="467330149"/>
                        </a:ext>
                      </a:extLst>
                    </a:gridCol>
                    <a:gridCol w="3073998">
                      <a:extLst>
                        <a:ext uri="{9D8B030D-6E8A-4147-A177-3AD203B41FA5}">
                          <a16:colId xmlns:a16="http://schemas.microsoft.com/office/drawing/2014/main" val="1591044291"/>
                        </a:ext>
                      </a:extLst>
                    </a:gridCol>
                  </a:tblGrid>
                  <a:tr h="2562123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3000"/>
                            </a:lnSpc>
                            <a:spcBef>
                              <a:spcPts val="2400"/>
                            </a:spcBef>
                            <a:spcAft>
                              <a:spcPts val="2400"/>
                            </a:spcAft>
                          </a:pPr>
                          <a:endParaRPr lang="el-GR" sz="1600" dirty="0">
                            <a:effectLst/>
                            <a:latin typeface="Cambria Math" panose="02040503050406030204" pitchFamily="18" charset="0"/>
                            <a:ea typeface="Palatino Linotype" panose="02040502050505030304" pitchFamily="18" charset="0"/>
                            <a:cs typeface="Palatino Linotype" panose="0204050205050503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3000"/>
                            </a:lnSpc>
                            <a:spcBef>
                              <a:spcPts val="2400"/>
                            </a:spcBef>
                            <a:spcAft>
                              <a:spcPts val="24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CO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R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= 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C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  <m:r>
                                      <m:rPr>
                                        <m:nor/>
                                      </m:rP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 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C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3000"/>
                            </a:lnSpc>
                            <a:spcBef>
                              <a:spcPts val="2400"/>
                            </a:spcBef>
                            <a:spcAft>
                              <a:spcPts val="24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CO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𝐻</m:t>
                                    </m:r>
                                  </m:sub>
                                </m:sSub>
                                <m: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</m:t>
                                </m:r>
                                <m:r>
                                  <a:rPr lang="el-GR" sz="1600" i="1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=</m:t>
                                </m:r>
                                <m: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𝐻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𝐻</m:t>
                                        </m:r>
                                      </m:sub>
                                    </m:sSub>
                                    <m:r>
                                      <a:rPr lang="el-GR" sz="1600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  <m:t> 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− </m:t>
                                        </m:r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3000"/>
                            </a:lnSpc>
                            <a:spcBef>
                              <a:spcPts val="2400"/>
                            </a:spcBef>
                            <a:spcAft>
                              <a:spcPts val="24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n</m:t>
                                </m:r>
                                <m: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</m:t>
                                </m:r>
                                <m:r>
                                  <a:rPr lang="el-GR" sz="1600" i="1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=</m:t>
                                </m:r>
                                <m: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</m:t>
                                </m:r>
                                <m:r>
                                  <a:rPr lang="el-GR" sz="1600" i="1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1−</m:t>
                                </m:r>
                                <m:r>
                                  <a:rPr lang="el-GR" sz="1600">
                                    <a:effectLst/>
                                    <a:latin typeface="Cambria Math" panose="02040503050406030204" pitchFamily="18" charset="0"/>
                                    <a:ea typeface="Palatino Linotype" panose="02040502050505030304" pitchFamily="18" charset="0"/>
                                    <a:cs typeface="Palatino Linotype" panose="02040502050505030304" pitchFamily="18" charset="0"/>
                                  </a:rPr>
                                  <m:t> 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effectLst/>
                                        <a:latin typeface="Cambria Math" panose="02040503050406030204" pitchFamily="18" charset="0"/>
                                        <a:ea typeface="Palatino Linotype" panose="02040502050505030304" pitchFamily="18" charset="0"/>
                                        <a:cs typeface="Palatino Linotype" panose="0204050205050503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l-GR" sz="1600" i="1">
                                            <a:effectLst/>
                                            <a:latin typeface="Cambria Math" panose="02040503050406030204" pitchFamily="18" charset="0"/>
                                            <a:ea typeface="Palatino Linotype" panose="02040502050505030304" pitchFamily="18" charset="0"/>
                                            <a:cs typeface="Palatino Linotype" panose="02040502050505030304" pitchFamily="18" charset="0"/>
                                          </a:rPr>
                                          <m:t>𝐻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Refrigeration efficiency </a:t>
                          </a:r>
                          <a:r>
                            <a:rPr lang="el-GR" sz="1600" dirty="0" err="1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Carnot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efficiency Carnot 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Efficiency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l-GR" sz="1600" dirty="0" err="1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Carnot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9748212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BFDA6C53-9DAA-4713-B264-D26CBD7370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5700162"/>
                  </p:ext>
                </p:extLst>
              </p:nvPr>
            </p:nvGraphicFramePr>
            <p:xfrm>
              <a:off x="224725" y="1406693"/>
              <a:ext cx="5052448" cy="27432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978450">
                      <a:extLst>
                        <a:ext uri="{9D8B030D-6E8A-4147-A177-3AD203B41FA5}">
                          <a16:colId xmlns:a16="http://schemas.microsoft.com/office/drawing/2014/main" val="467330149"/>
                        </a:ext>
                      </a:extLst>
                    </a:gridCol>
                    <a:gridCol w="3073998">
                      <a:extLst>
                        <a:ext uri="{9D8B030D-6E8A-4147-A177-3AD203B41FA5}">
                          <a16:colId xmlns:a16="http://schemas.microsoft.com/office/drawing/2014/main" val="1591044291"/>
                        </a:ext>
                      </a:extLst>
                    </a:gridCol>
                  </a:tblGrid>
                  <a:tr h="2743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r="-1553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Refrigeration efficiency </a:t>
                          </a:r>
                          <a:r>
                            <a:rPr lang="el-GR" sz="1600" dirty="0" err="1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Carnot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efficiency Carnot 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Efficiency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l-GR" sz="1600" dirty="0" err="1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Carnot</a:t>
                          </a: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974821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CF01E89-DAC6-4E1C-9181-E9B6DEA947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6445976"/>
                  </p:ext>
                </p:extLst>
              </p:nvPr>
            </p:nvGraphicFramePr>
            <p:xfrm>
              <a:off x="379709" y="4001869"/>
              <a:ext cx="5414645" cy="264496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85745">
                      <a:extLst>
                        <a:ext uri="{9D8B030D-6E8A-4147-A177-3AD203B41FA5}">
                          <a16:colId xmlns:a16="http://schemas.microsoft.com/office/drawing/2014/main" val="3167008459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1356648815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spc="-5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L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w</m:t>
                                    </m:r>
                                  </m:sub>
                                </m:sSub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m</m:t>
                                </m:r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·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p</m:t>
                                    </m:r>
                                  </m:sub>
                                </m:sSub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· </m:t>
                                </m:r>
                                <m:d>
                                  <m:d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d</m:t>
                                        </m:r>
                                      </m:sub>
                                    </m:sSub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s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spc="-5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</m:acc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𝑈𝐴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· </m:t>
                                </m:r>
                                <m:d>
                                  <m:d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d</m:t>
                                        </m:r>
                                      </m:sub>
                                    </m:sSub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s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b="1" u="none" strike="noStrike"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</m:acc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𝑆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· </m:t>
                                </m:r>
                                <m:sSub>
                                  <m:sSubPr>
                                    <m:ctrlPr>
                                      <a:rPr lang="en-US" sz="16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l-GR" sz="1600" i="1" kern="12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energy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power losses in tank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power losses in pipes</a:t>
                          </a:r>
                        </a:p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200" dirty="0"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53604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CF01E89-DAC6-4E1C-9181-E9B6DEA947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6445976"/>
                  </p:ext>
                </p:extLst>
              </p:nvPr>
            </p:nvGraphicFramePr>
            <p:xfrm>
              <a:off x="379709" y="4001869"/>
              <a:ext cx="5414645" cy="264496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85745">
                      <a:extLst>
                        <a:ext uri="{9D8B030D-6E8A-4147-A177-3AD203B41FA5}">
                          <a16:colId xmlns:a16="http://schemas.microsoft.com/office/drawing/2014/main" val="3167008459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1356648815"/>
                        </a:ext>
                      </a:extLst>
                    </a:gridCol>
                  </a:tblGrid>
                  <a:tr h="264496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r="-945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energy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power losses in tank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power losses in pipes</a:t>
                          </a:r>
                        </a:p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200" dirty="0"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53604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C6DD104-251F-4BDA-BC47-805C7FEDE3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6715935"/>
                  </p:ext>
                </p:extLst>
              </p:nvPr>
            </p:nvGraphicFramePr>
            <p:xfrm>
              <a:off x="5587625" y="110597"/>
              <a:ext cx="5424410" cy="10287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881565">
                    <a:tc>
                      <a:txBody>
                        <a:bodyPr/>
                        <a:lstStyle/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𝛦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𝑝𝑣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𝑠𝑢𝑛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l-GR" sz="1600" spc="-5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𝑝𝑣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𝑠𝑢𝑛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Energy from photovoltaic</a:t>
                          </a: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from photovoltaic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C6DD104-251F-4BDA-BC47-805C7FEDE3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6715935"/>
                  </p:ext>
                </p:extLst>
              </p:nvPr>
            </p:nvGraphicFramePr>
            <p:xfrm>
              <a:off x="5587625" y="110597"/>
              <a:ext cx="5424410" cy="10287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10287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r="-99776" b="-94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Energy from photovoltaic</a:t>
                          </a: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from photovoltaic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C0C1B78-EA3E-4685-BBCA-551E01BC1B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0918605"/>
                  </p:ext>
                </p:extLst>
              </p:nvPr>
            </p:nvGraphicFramePr>
            <p:xfrm>
              <a:off x="5277173" y="1587771"/>
              <a:ext cx="6800078" cy="256212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394129">
                      <a:extLst>
                        <a:ext uri="{9D8B030D-6E8A-4147-A177-3AD203B41FA5}">
                          <a16:colId xmlns:a16="http://schemas.microsoft.com/office/drawing/2014/main" val="3569079213"/>
                        </a:ext>
                      </a:extLst>
                    </a:gridCol>
                    <a:gridCol w="3405949">
                      <a:extLst>
                        <a:ext uri="{9D8B030D-6E8A-4147-A177-3AD203B41FA5}">
                          <a16:colId xmlns:a16="http://schemas.microsoft.com/office/drawing/2014/main" val="1923611722"/>
                        </a:ext>
                      </a:extLst>
                    </a:gridCol>
                  </a:tblGrid>
                  <a:tr h="2562123">
                    <a:tc>
                      <a:txBody>
                        <a:bodyPr/>
                        <a:lstStyle/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i="1" spc="-5" dirty="0">
                              <a:effectLst/>
                              <a:latin typeface="Palatino Linotype" panose="02040502050505030304" pitchFamily="18" charset="0"/>
                              <a:ea typeface="Palatino Linotype" panose="02040502050505030304" pitchFamily="18" charset="0"/>
                              <a:cs typeface="Palatino Linotype" panose="0204050205050503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i="1" spc="-5" dirty="0">
                              <a:effectLst/>
                              <a:latin typeface="Palatino Linotype" panose="02040502050505030304" pitchFamily="18" charset="0"/>
                              <a:ea typeface="Palatino Linotype" panose="02040502050505030304" pitchFamily="18" charset="0"/>
                              <a:cs typeface="Palatino Linotype" panose="0204050205050503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𝑒𝑙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𝑚𝑒𝑐h</m:t>
                                        </m:r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𝑒𝑙</m:t>
                                        </m:r>
                                      </m:sub>
                                    </m:s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i="0" spc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f>
                                  <m:f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Δ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Wind Power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Wind turbine power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Electric power wind turbine</a:t>
                          </a: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Capacity factor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929713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C0C1B78-EA3E-4685-BBCA-551E01BC1B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0918605"/>
                  </p:ext>
                </p:extLst>
              </p:nvPr>
            </p:nvGraphicFramePr>
            <p:xfrm>
              <a:off x="5277173" y="1587771"/>
              <a:ext cx="6800078" cy="256212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394129">
                      <a:extLst>
                        <a:ext uri="{9D8B030D-6E8A-4147-A177-3AD203B41FA5}">
                          <a16:colId xmlns:a16="http://schemas.microsoft.com/office/drawing/2014/main" val="3569079213"/>
                        </a:ext>
                      </a:extLst>
                    </a:gridCol>
                    <a:gridCol w="3405949">
                      <a:extLst>
                        <a:ext uri="{9D8B030D-6E8A-4147-A177-3AD203B41FA5}">
                          <a16:colId xmlns:a16="http://schemas.microsoft.com/office/drawing/2014/main" val="1923611722"/>
                        </a:ext>
                      </a:extLst>
                    </a:gridCol>
                  </a:tblGrid>
                  <a:tr h="25621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r="-1001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Wind Power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Wind turbine power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Electric power wind turbine</a:t>
                          </a:r>
                          <a:endParaRPr lang="el-GR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Capacity factor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929713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EEA5257-5A57-4598-83CA-F966F28B34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9713639"/>
                  </p:ext>
                </p:extLst>
              </p:nvPr>
            </p:nvGraphicFramePr>
            <p:xfrm>
              <a:off x="5587625" y="4417289"/>
              <a:ext cx="5424410" cy="6540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610056">
                    <a:tc>
                      <a:txBody>
                        <a:bodyPr/>
                        <a:lstStyle/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b="0" i="1" spc="-5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600" b="0" i="1" spc="-5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𝑔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r>
                                  <a:rPr lang="el-GR" sz="160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b="0" i="0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  <m:r>
                                  <a:rPr lang="en-US" sz="1600" b="0" i="0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r>
                                  <a:rPr lang="en-US" sz="12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sz="12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pc="-5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1200" b="0" i="1" spc="-5" smtClean="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l-GR" sz="12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from hydropower system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EEA5257-5A57-4598-83CA-F966F28B34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9713639"/>
                  </p:ext>
                </p:extLst>
              </p:nvPr>
            </p:nvGraphicFramePr>
            <p:xfrm>
              <a:off x="5587625" y="4417289"/>
              <a:ext cx="5424410" cy="6540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6540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r="-99776" b="-185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from hydropower system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8627045-B20E-4B3C-A247-131BC22BED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438778"/>
                  </p:ext>
                </p:extLst>
              </p:nvPr>
            </p:nvGraphicFramePr>
            <p:xfrm>
              <a:off x="5690990" y="5535183"/>
              <a:ext cx="5424410" cy="9969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610056">
                    <a:tc>
                      <a:txBody>
                        <a:bodyPr/>
                        <a:lstStyle/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𝑄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𝐾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𝛥𝜃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n-US" sz="1600" b="0" i="1" spc="-5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𝛥𝜁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energy per square meter from geothermal source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8627045-B20E-4B3C-A247-131BC22BED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6438778"/>
                  </p:ext>
                </p:extLst>
              </p:nvPr>
            </p:nvGraphicFramePr>
            <p:xfrm>
              <a:off x="5690990" y="5535183"/>
              <a:ext cx="5424410" cy="9969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712205">
                      <a:extLst>
                        <a:ext uri="{9D8B030D-6E8A-4147-A177-3AD203B41FA5}">
                          <a16:colId xmlns:a16="http://schemas.microsoft.com/office/drawing/2014/main" val="3024784043"/>
                        </a:ext>
                      </a:extLst>
                    </a:gridCol>
                    <a:gridCol w="2712205">
                      <a:extLst>
                        <a:ext uri="{9D8B030D-6E8A-4147-A177-3AD203B41FA5}">
                          <a16:colId xmlns:a16="http://schemas.microsoft.com/office/drawing/2014/main" val="2877370941"/>
                        </a:ext>
                      </a:extLst>
                    </a:gridCol>
                  </a:tblGrid>
                  <a:tr h="9969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8"/>
                          <a:stretch>
                            <a:fillRect r="-99776" b="-128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Palatino Linotype" panose="0204050205050503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Heating energy per square meter from geothermal source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430424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442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9B9846-5666-4134-A985-8A3412332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404" y="2445137"/>
            <a:ext cx="8297375" cy="42614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A342E3-650F-402E-A161-232A1B9C8671}"/>
              </a:ext>
            </a:extLst>
          </p:cNvPr>
          <p:cNvSpPr txBox="1"/>
          <p:nvPr/>
        </p:nvSpPr>
        <p:spPr>
          <a:xfrm>
            <a:off x="2629546" y="1746097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p-type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3E7FF8-9D97-4278-A16E-19D70D9B3897}"/>
              </a:ext>
            </a:extLst>
          </p:cNvPr>
          <p:cNvSpPr txBox="1"/>
          <p:nvPr/>
        </p:nvSpPr>
        <p:spPr>
          <a:xfrm>
            <a:off x="6434549" y="1587771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n-type</a:t>
            </a:r>
          </a:p>
        </p:txBody>
      </p:sp>
    </p:spTree>
    <p:extLst>
      <p:ext uri="{BB962C8B-B14F-4D97-AF65-F5344CB8AC3E}">
        <p14:creationId xmlns:p14="http://schemas.microsoft.com/office/powerpoint/2010/main" val="193812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84F19E-5DE5-464C-88AA-B6CCC0B5A6D5}"/>
              </a:ext>
            </a:extLst>
          </p:cNvPr>
          <p:cNvSpPr txBox="1"/>
          <p:nvPr/>
        </p:nvSpPr>
        <p:spPr>
          <a:xfrm>
            <a:off x="480448" y="1873016"/>
            <a:ext cx="19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Photovoltaic Effect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DC5517-6165-499F-B66E-5FEDE3275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167" y="2500515"/>
            <a:ext cx="7191727" cy="327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3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619B80-5338-4C4D-8CF2-ECEFACA37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056" y="610739"/>
            <a:ext cx="8332137" cy="62472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6705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20017D-9A95-4A00-93CF-ED6B7F14B0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45" t="21356" r="32514" b="52778"/>
          <a:stretch/>
        </p:blipFill>
        <p:spPr>
          <a:xfrm>
            <a:off x="4541003" y="1507210"/>
            <a:ext cx="6655506" cy="41729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865CE1-B0EA-4F92-BC7B-4592FFD081EC}"/>
              </a:ext>
            </a:extLst>
          </p:cNvPr>
          <p:cNvSpPr txBox="1"/>
          <p:nvPr/>
        </p:nvSpPr>
        <p:spPr>
          <a:xfrm>
            <a:off x="480448" y="1873016"/>
            <a:ext cx="339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Characteristics of photovoltaic cell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8AF1CD-B1BB-47DE-B8F6-0BA394136209}"/>
              </a:ext>
            </a:extLst>
          </p:cNvPr>
          <p:cNvSpPr txBox="1"/>
          <p:nvPr/>
        </p:nvSpPr>
        <p:spPr>
          <a:xfrm>
            <a:off x="4079338" y="3108930"/>
            <a:ext cx="461665" cy="124457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/>
              <a:t>Current I (A)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22C55-83FC-4911-AF89-07C718B12DB5}"/>
              </a:ext>
            </a:extLst>
          </p:cNvPr>
          <p:cNvSpPr txBox="1"/>
          <p:nvPr/>
        </p:nvSpPr>
        <p:spPr>
          <a:xfrm>
            <a:off x="6870915" y="5768412"/>
            <a:ext cx="1399742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dirty="0"/>
              <a:t>Voltage V (V)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69F091-5666-42C1-B071-D5F5EA2CEE02}"/>
              </a:ext>
            </a:extLst>
          </p:cNvPr>
          <p:cNvSpPr/>
          <p:nvPr/>
        </p:nvSpPr>
        <p:spPr>
          <a:xfrm>
            <a:off x="9370243" y="2057682"/>
            <a:ext cx="1065229" cy="4687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9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7C4ADE-1BFE-4257-B725-F015E463F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50" t="58856" r="38616" b="19174"/>
          <a:stretch/>
        </p:blipFill>
        <p:spPr>
          <a:xfrm>
            <a:off x="6214819" y="1712561"/>
            <a:ext cx="4671561" cy="41535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0B56E7-4C98-4BCE-93E3-CE7E74603D63}"/>
              </a:ext>
            </a:extLst>
          </p:cNvPr>
          <p:cNvSpPr txBox="1"/>
          <p:nvPr/>
        </p:nvSpPr>
        <p:spPr>
          <a:xfrm>
            <a:off x="480448" y="1873016"/>
            <a:ext cx="4442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dependency of photovoltaic cell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E54A8-BE10-49DA-BBA6-BC9AEC39C301}"/>
              </a:ext>
            </a:extLst>
          </p:cNvPr>
          <p:cNvSpPr txBox="1"/>
          <p:nvPr/>
        </p:nvSpPr>
        <p:spPr>
          <a:xfrm>
            <a:off x="5634335" y="3167048"/>
            <a:ext cx="461665" cy="124457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/>
              <a:t>Current I (A)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02FC40-5116-414E-A730-BCF94362754F}"/>
              </a:ext>
            </a:extLst>
          </p:cNvPr>
          <p:cNvSpPr txBox="1"/>
          <p:nvPr/>
        </p:nvSpPr>
        <p:spPr>
          <a:xfrm>
            <a:off x="7464804" y="5956948"/>
            <a:ext cx="1399742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dirty="0"/>
              <a:t>Voltage V (V)</a:t>
            </a:r>
          </a:p>
        </p:txBody>
      </p:sp>
    </p:spTree>
    <p:extLst>
      <p:ext uri="{BB962C8B-B14F-4D97-AF65-F5344CB8AC3E}">
        <p14:creationId xmlns:p14="http://schemas.microsoft.com/office/powerpoint/2010/main" val="271430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A34603-EAC7-484A-AA7C-183D9BB1A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354" y="1851079"/>
            <a:ext cx="7057460" cy="452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2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7F70D2-BE26-4F45-89F7-80E4EE9DE763}"/>
              </a:ext>
            </a:extLst>
          </p:cNvPr>
          <p:cNvSpPr/>
          <p:nvPr/>
        </p:nvSpPr>
        <p:spPr>
          <a:xfrm>
            <a:off x="4760563" y="109499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much electric energy produces 1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system with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efficiency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0.12 in area with average daily solar irradiation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Correction coefficient for temperature is 0.8 and for pollution 0.95.</a:t>
            </a:r>
            <a:endParaRPr lang="en-US" baseline="-25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84AAA-09FB-4415-B0AA-C02A51167B13}"/>
              </a:ext>
            </a:extLst>
          </p:cNvPr>
          <p:cNvSpPr txBox="1"/>
          <p:nvPr/>
        </p:nvSpPr>
        <p:spPr>
          <a:xfrm>
            <a:off x="1291023" y="3139126"/>
            <a:ext cx="8385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formula for energy produced by a </a:t>
            </a:r>
            <a:r>
              <a:rPr lang="en-US" dirty="0" err="1"/>
              <a:t>pv</a:t>
            </a:r>
            <a:r>
              <a:rPr lang="en-US" dirty="0"/>
              <a:t> system gives</a:t>
            </a:r>
          </a:p>
          <a:p>
            <a:endParaRPr lang="en-US" dirty="0"/>
          </a:p>
          <a:p>
            <a:r>
              <a:rPr lang="en-US" dirty="0"/>
              <a:t>E</a:t>
            </a:r>
            <a:r>
              <a:rPr lang="en-US" baseline="-25000" dirty="0"/>
              <a:t>p </a:t>
            </a:r>
            <a:r>
              <a:rPr lang="en-US" dirty="0"/>
              <a:t>=</a:t>
            </a:r>
            <a:r>
              <a:rPr lang="en-US" baseline="-25000" dirty="0"/>
              <a:t> </a:t>
            </a:r>
            <a:r>
              <a:rPr lang="en-US" dirty="0"/>
              <a:t>n</a:t>
            </a:r>
            <a:r>
              <a:rPr lang="en-US" baseline="-25000" dirty="0"/>
              <a:t>p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Esun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A = 0.95 ⋅ 0.8 ⋅ 0.12 ⋅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⋅ 1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0.55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day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46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8312DB-ACDB-4BCE-8775-5B8204F210B6}"/>
              </a:ext>
            </a:extLst>
          </p:cNvPr>
          <p:cNvSpPr/>
          <p:nvPr/>
        </p:nvSpPr>
        <p:spPr>
          <a:xfrm>
            <a:off x="4760563" y="109499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PV system has nominal capacity 5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</a:t>
            </a:r>
            <a:r>
              <a:rPr lang="en-US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efficiency 0.12. Find the area of the system. How much electric energy produces this system when average daily solar irradiation is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Correction coefficient for temperature is 0.8 and for pollution 0.95.</a:t>
            </a:r>
            <a:endParaRPr lang="en-US" baseline="-25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368F7-F18F-4C31-9CCE-6A0303701FA8}"/>
              </a:ext>
            </a:extLst>
          </p:cNvPr>
          <p:cNvSpPr txBox="1"/>
          <p:nvPr/>
        </p:nvSpPr>
        <p:spPr>
          <a:xfrm>
            <a:off x="1291023" y="3139126"/>
            <a:ext cx="9040616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Nominal capacity means</a:t>
            </a:r>
          </a:p>
          <a:p>
            <a:endParaRPr lang="en-US" dirty="0"/>
          </a:p>
          <a:p>
            <a:r>
              <a:rPr lang="en-US" dirty="0"/>
              <a:t>P</a:t>
            </a:r>
            <a:r>
              <a:rPr lang="en-US" baseline="-25000" dirty="0"/>
              <a:t>n </a:t>
            </a:r>
            <a:r>
              <a:rPr lang="en-US" dirty="0"/>
              <a:t>=</a:t>
            </a:r>
            <a:r>
              <a:rPr lang="en-US" baseline="-25000" dirty="0"/>
              <a:t>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1000 W/m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A  ⇒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kW</a:t>
            </a:r>
            <a:r>
              <a:rPr lang="en-US" baseline="-25000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= 0.12 ⋅ 1000 W/m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⋅ A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 = 5000 W/120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41.67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aseline="30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daily energy production for this system is</a:t>
            </a:r>
          </a:p>
          <a:p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E</a:t>
            </a:r>
            <a:r>
              <a:rPr lang="en-US" baseline="-25000" dirty="0"/>
              <a:t>p </a:t>
            </a:r>
            <a:r>
              <a:rPr lang="en-US" dirty="0"/>
              <a:t>=</a:t>
            </a:r>
            <a:r>
              <a:rPr lang="en-US" baseline="-25000" dirty="0"/>
              <a:t> </a:t>
            </a:r>
            <a:r>
              <a:rPr lang="en-US" dirty="0"/>
              <a:t>n</a:t>
            </a:r>
            <a:r>
              <a:rPr lang="en-US" baseline="-25000" dirty="0"/>
              <a:t>p</a:t>
            </a:r>
            <a:r>
              <a:rPr lang="en-US" dirty="0"/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Esun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⋅ A = 0.95 ⋅ 0.8 ⋅ 0.12 ⋅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⋅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41.67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22.8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kWh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day </a:t>
            </a:r>
            <a:endParaRPr lang="en-US" dirty="0"/>
          </a:p>
          <a:p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91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9F4C82-3A1E-49E6-98D9-73AD6C54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995" y="983658"/>
            <a:ext cx="6934200" cy="5200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21585FB-FF6D-4E80-BDCE-7C47EDAC2D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920140"/>
                  </p:ext>
                </p:extLst>
              </p:nvPr>
            </p:nvGraphicFramePr>
            <p:xfrm>
              <a:off x="224725" y="2062698"/>
              <a:ext cx="7043980" cy="256212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515868">
                      <a:extLst>
                        <a:ext uri="{9D8B030D-6E8A-4147-A177-3AD203B41FA5}">
                          <a16:colId xmlns:a16="http://schemas.microsoft.com/office/drawing/2014/main" val="3569079213"/>
                        </a:ext>
                      </a:extLst>
                    </a:gridCol>
                    <a:gridCol w="3528112">
                      <a:extLst>
                        <a:ext uri="{9D8B030D-6E8A-4147-A177-3AD203B41FA5}">
                          <a16:colId xmlns:a16="http://schemas.microsoft.com/office/drawing/2014/main" val="1923611722"/>
                        </a:ext>
                      </a:extLst>
                    </a:gridCol>
                  </a:tblGrid>
                  <a:tr h="2562123">
                    <a:tc>
                      <a:txBody>
                        <a:bodyPr/>
                        <a:lstStyle/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i="1" spc="-5" dirty="0">
                              <a:effectLst/>
                              <a:latin typeface="Palatino Linotype" panose="02040502050505030304" pitchFamily="18" charset="0"/>
                              <a:ea typeface="Palatino Linotype" panose="02040502050505030304" pitchFamily="18" charset="0"/>
                              <a:cs typeface="Palatino Linotype" panose="0204050205050503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l-GR" sz="1600" i="1" spc="-5" dirty="0">
                              <a:effectLst/>
                              <a:latin typeface="Palatino Linotype" panose="02040502050505030304" pitchFamily="18" charset="0"/>
                              <a:ea typeface="Palatino Linotype" panose="02040502050505030304" pitchFamily="18" charset="0"/>
                              <a:cs typeface="Palatino Linotype" panose="02040502050505030304" pitchFamily="18" charset="0"/>
                            </a:rPr>
                            <a:t> 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67310" marR="0" algn="just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𝑒𝑙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𝑚𝑒𝑐h</m:t>
                                        </m:r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𝑒𝑙</m:t>
                                        </m:r>
                                      </m:sub>
                                    </m:s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⋅1</m:t>
                                </m:r>
                                <m:r>
                                  <m:rPr>
                                    <m:lit/>
                                  </m:rP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/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 ⋅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𝜌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⋅ 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Α</m:t>
                                </m:r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⋅</m:t>
                                </m:r>
                                <m:sSup>
                                  <m:sSup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i="0" spc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  <m:r>
                                  <a:rPr lang="el-GR" sz="1600" i="1" spc="-5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 = </m:t>
                                </m:r>
                                <m:f>
                                  <m:fPr>
                                    <m:ctrlPr>
                                      <a:rPr lang="en-US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l-GR" sz="1600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lang="en-US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600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Δ</m:t>
                                        </m:r>
                                      </m:e>
                                      <m:sub>
                                        <m:r>
                                          <a:rPr lang="el-GR" sz="1600" i="1" spc="-5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l-GR" sz="1600" i="1" spc="-5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 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929713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21585FB-FF6D-4E80-BDCE-7C47EDAC2D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920140"/>
                  </p:ext>
                </p:extLst>
              </p:nvPr>
            </p:nvGraphicFramePr>
            <p:xfrm>
              <a:off x="224725" y="2062698"/>
              <a:ext cx="7043980" cy="256212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515868">
                      <a:extLst>
                        <a:ext uri="{9D8B030D-6E8A-4147-A177-3AD203B41FA5}">
                          <a16:colId xmlns:a16="http://schemas.microsoft.com/office/drawing/2014/main" val="3569079213"/>
                        </a:ext>
                      </a:extLst>
                    </a:gridCol>
                    <a:gridCol w="3528112">
                      <a:extLst>
                        <a:ext uri="{9D8B030D-6E8A-4147-A177-3AD203B41FA5}">
                          <a16:colId xmlns:a16="http://schemas.microsoft.com/office/drawing/2014/main" val="1923611722"/>
                        </a:ext>
                      </a:extLst>
                    </a:gridCol>
                  </a:tblGrid>
                  <a:tr h="25621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r="-1005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ts val="2735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929713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58067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6AB66E-1057-4623-83F1-4830F692C8CC}"/>
              </a:ext>
            </a:extLst>
          </p:cNvPr>
          <p:cNvSpPr/>
          <p:nvPr/>
        </p:nvSpPr>
        <p:spPr>
          <a:xfrm>
            <a:off x="4690821" y="76375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specific location average wind velocity  is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7 m/s.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power of wind in a area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= 100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 density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  =  1,2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kg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much the power of ideal wind turbine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13BCEE3-16E2-4795-AA33-9C707FC92D84}"/>
                  </a:ext>
                </a:extLst>
              </p:cNvPr>
              <p:cNvSpPr/>
              <p:nvPr/>
            </p:nvSpPr>
            <p:spPr>
              <a:xfrm>
                <a:off x="160534" y="3429000"/>
                <a:ext cx="9293433" cy="7507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7310" marR="0" algn="just">
                  <a:lnSpc>
                    <a:spcPts val="2735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Wind power:      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= 1</m:t>
                    </m:r>
                    <m:r>
                      <m:rPr>
                        <m:lit/>
                      </m:rP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 ⋅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 </m:t>
                    </m:r>
                    <m:r>
                      <m:rPr>
                        <m:sty m:val="p"/>
                      </m:rP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⋅</m:t>
                    </m:r>
                    <m:sSup>
                      <m:sSup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p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 0,5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1,2 kg/m</a:t>
                </a:r>
                <a:r>
                  <a:rPr lang="el-GR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100 m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7</a:t>
                </a:r>
                <a:r>
                  <a:rPr lang="el-GR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/s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20580 W = 20,58 kW </a:t>
                </a:r>
                <a:endParaRPr lang="en-US" baseline="300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13BCEE3-16E2-4795-AA33-9C707FC92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34" y="3429000"/>
                <a:ext cx="9293433" cy="750783"/>
              </a:xfrm>
              <a:prstGeom prst="rect">
                <a:avLst/>
              </a:prstGeom>
              <a:blipFill>
                <a:blip r:embed="rId3"/>
                <a:stretch>
                  <a:fillRect t="-813" r="-525" b="-10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B7DD6B7-23BA-4FBF-94F0-FD1821863AE9}"/>
                  </a:ext>
                </a:extLst>
              </p:cNvPr>
              <p:cNvSpPr/>
              <p:nvPr/>
            </p:nvSpPr>
            <p:spPr>
              <a:xfrm>
                <a:off x="160534" y="4923016"/>
                <a:ext cx="8983466" cy="950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From Benz thermodynamic analysis the ideal wind turbine </a:t>
                </a:r>
                <a:r>
                  <a:rPr lang="en-US" spc="-5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expoloit</a:t>
                </a:r>
                <a:r>
                  <a:rPr lang="en-US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the </a:t>
                </a:r>
                <a:r>
                  <a:rPr lang="el-GR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0,59 </a:t>
                </a:r>
                <a:r>
                  <a:rPr lang="en-US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of wind power so:</a:t>
                </a:r>
              </a:p>
              <a:p>
                <a:endParaRPr lang="en-US" spc="-5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= </m:t>
                    </m:r>
                    <m:sSub>
                      <m:sSub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 ⋅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 </m:t>
                    </m:r>
                    <m:r>
                      <m:rPr>
                        <m:sty m:val="p"/>
                      </m:rP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⋅</m:t>
                    </m:r>
                    <m:sSup>
                      <m:sSup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p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= </a:t>
                </a:r>
                <a:r>
                  <a:rPr lang="en-US" dirty="0">
                    <a:solidFill>
                      <a:srgbClr val="C00000"/>
                    </a:solidFill>
                  </a:rPr>
                  <a:t>0,59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 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20,58 kW = 12,14 kW</a:t>
                </a:r>
                <a:endParaRPr lang="en-US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B7DD6B7-23BA-4FBF-94F0-FD1821863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34" y="4923016"/>
                <a:ext cx="8983466" cy="950260"/>
              </a:xfrm>
              <a:prstGeom prst="rect">
                <a:avLst/>
              </a:prstGeom>
              <a:blipFill>
                <a:blip r:embed="rId4"/>
                <a:stretch>
                  <a:fillRect l="-543" t="-3871" b="-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156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18884E-F751-4E5F-BFA7-0AA8DBD66A76}"/>
              </a:ext>
            </a:extLst>
          </p:cNvPr>
          <p:cNvSpPr/>
          <p:nvPr/>
        </p:nvSpPr>
        <p:spPr>
          <a:xfrm>
            <a:off x="4428754" y="94637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specific location average wind velocity  is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7 m/s.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Calculate the energy produces an ideal wind turbine with blade radius R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10 m.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 density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  =  1,2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kg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6AA72-FB66-44B8-8F4B-2B0D6DC40059}"/>
              </a:ext>
            </a:extLst>
          </p:cNvPr>
          <p:cNvSpPr txBox="1"/>
          <p:nvPr/>
        </p:nvSpPr>
        <p:spPr>
          <a:xfrm>
            <a:off x="705173" y="2320373"/>
            <a:ext cx="1054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5" dirty="0">
                <a:ea typeface="Calibri" panose="020F0502020204030204" pitchFamily="34" charset="0"/>
                <a:cs typeface="Times New Roman" panose="02020603050405020304" pitchFamily="18" charset="0"/>
              </a:rPr>
              <a:t>From Benz thermodynamic analysis the ideal wind turbine </a:t>
            </a:r>
            <a:r>
              <a:rPr lang="en-US" spc="-5" dirty="0" err="1">
                <a:ea typeface="Calibri" panose="020F0502020204030204" pitchFamily="34" charset="0"/>
                <a:cs typeface="Times New Roman" panose="02020603050405020304" pitchFamily="18" charset="0"/>
              </a:rPr>
              <a:t>expoloit</a:t>
            </a:r>
            <a:r>
              <a:rPr lang="en-US" spc="-5" dirty="0"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l-GR" spc="-5" dirty="0">
                <a:ea typeface="Calibri" panose="020F0502020204030204" pitchFamily="34" charset="0"/>
                <a:cs typeface="Times New Roman" panose="02020603050405020304" pitchFamily="18" charset="0"/>
              </a:rPr>
              <a:t>0,59 </a:t>
            </a:r>
            <a:r>
              <a:rPr lang="en-US" spc="-5" dirty="0">
                <a:ea typeface="Calibri" panose="020F0502020204030204" pitchFamily="34" charset="0"/>
                <a:cs typeface="Times New Roman" panose="02020603050405020304" pitchFamily="18" charset="0"/>
              </a:rPr>
              <a:t>of wind power so: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24D4AEC-8D0A-4041-A008-2BA518862129}"/>
                  </a:ext>
                </a:extLst>
              </p:cNvPr>
              <p:cNvSpPr/>
              <p:nvPr/>
            </p:nvSpPr>
            <p:spPr>
              <a:xfrm>
                <a:off x="586579" y="3326692"/>
                <a:ext cx="11347115" cy="3962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= </m:t>
                    </m:r>
                    <m:sSub>
                      <m:sSub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 ⋅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 </m:t>
                    </m:r>
                    <m:r>
                      <m:rPr>
                        <m:sty m:val="p"/>
                      </m:rP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Α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⋅</m:t>
                    </m:r>
                    <m:sSup>
                      <m:sSup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p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= </a:t>
                </a:r>
                <a:r>
                  <a:rPr lang="en-US" dirty="0">
                    <a:solidFill>
                      <a:srgbClr val="C00000"/>
                    </a:solidFill>
                  </a:rPr>
                  <a:t>0,59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 </m:t>
                    </m:r>
                  </m:oMath>
                </a14:m>
                <a:r>
                  <a:rPr lang="el-GR" spc="-5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 ⋅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1,2 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kg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l-GR" baseline="30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l-GR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3,14</m:t>
                    </m:r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l-GR" b="0" i="0" baseline="30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baseline="30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2 </m:t>
                    </m:r>
                    <m:r>
                      <a:rPr lang="el-GR" i="1" spc="-5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7 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baseline="30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l-GR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baseline="30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US" dirty="0"/>
                  <a:t>38</a:t>
                </a:r>
                <a:r>
                  <a:rPr lang="el-GR" dirty="0"/>
                  <a:t>.</a:t>
                </a:r>
                <a:r>
                  <a:rPr lang="en-US" dirty="0"/>
                  <a:t>126</a:t>
                </a:r>
                <a:r>
                  <a:rPr lang="el-GR" dirty="0"/>
                  <a:t>,</a:t>
                </a:r>
                <a:r>
                  <a:rPr lang="en-US" dirty="0"/>
                  <a:t>51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W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:r>
                  <a:rPr lang="el-GR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38,13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kW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24D4AEC-8D0A-4041-A008-2BA5188621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79" y="3326692"/>
                <a:ext cx="11347115" cy="396262"/>
              </a:xfrm>
              <a:prstGeom prst="rect">
                <a:avLst/>
              </a:prstGeom>
              <a:blipFill>
                <a:blip r:embed="rId3"/>
                <a:stretch>
                  <a:fillRect t="-923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E9308E-B136-41C0-916E-F763D8ABB206}"/>
                  </a:ext>
                </a:extLst>
              </p:cNvPr>
              <p:cNvSpPr/>
              <p:nvPr/>
            </p:nvSpPr>
            <p:spPr>
              <a:xfrm>
                <a:off x="586579" y="4815544"/>
                <a:ext cx="6096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one year the energy produced by this turbine:</a:t>
                </a:r>
              </a:p>
              <a:p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=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38,13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kW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(24 </a:t>
                </a:r>
                <a14:m>
                  <m:oMath xmlns:m="http://schemas.openxmlformats.org/officeDocument/2006/math"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⋅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365) h </a:t>
                </a:r>
                <a14:m>
                  <m:oMath xmlns:m="http://schemas.openxmlformats.org/officeDocument/2006/math">
                    <m:r>
                      <a:rPr lang="en-US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mtClean="0">
                        <a:solidFill>
                          <a:srgbClr val="FF0000"/>
                        </a:solidFill>
                      </a:rPr>
                      <m:t>334.018,8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kWh</a:t>
                </a:r>
                <a:endParaRPr lang="en-US" dirty="0"/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E9308E-B136-41C0-916E-F763D8ABB2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79" y="4815544"/>
                <a:ext cx="6096000" cy="1200329"/>
              </a:xfrm>
              <a:prstGeom prst="rect">
                <a:avLst/>
              </a:prstGeom>
              <a:blipFill>
                <a:blip r:embed="rId4"/>
                <a:stretch>
                  <a:fillRect l="-800" t="-3553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382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BECA853-5468-47EA-8D02-1B61E8D2D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3"/>
            <a:ext cx="4228681" cy="151180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0661ED9-89DF-4463-96FA-6EF01AD28897}"/>
              </a:ext>
            </a:extLst>
          </p:cNvPr>
          <p:cNvSpPr txBox="1"/>
          <p:nvPr/>
        </p:nvSpPr>
        <p:spPr>
          <a:xfrm>
            <a:off x="10724828" y="78399"/>
            <a:ext cx="135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/>
              <a:t>Μπαραδάκης Ε.</a:t>
            </a:r>
            <a:endParaRPr lang="en-US" sz="1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E7200B-F19C-45E2-A079-26AE4AB56A89}"/>
              </a:ext>
            </a:extLst>
          </p:cNvPr>
          <p:cNvSpPr/>
          <p:nvPr/>
        </p:nvSpPr>
        <p:spPr>
          <a:xfrm>
            <a:off x="87823" y="1677168"/>
            <a:ext cx="116211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with area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2.000 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coefficient of thermal losses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W/m</a:t>
            </a:r>
            <a:r>
              <a:rPr lang="el-GR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aseline="30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desirable inside temperature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 = 22 </a:t>
            </a:r>
            <a:r>
              <a:rPr lang="el-GR" baseline="30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average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temperature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12 </a:t>
            </a:r>
            <a:r>
              <a:rPr lang="el-GR" baseline="30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Calculate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thermal power. Calculate the thermal energy per day and year.</a:t>
            </a:r>
          </a:p>
          <a:p>
            <a:pPr algn="just"/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1C6427-160B-4CE0-B742-E84ECFB750AF}"/>
              </a:ext>
            </a:extLst>
          </p:cNvPr>
          <p:cNvSpPr txBox="1"/>
          <p:nvPr/>
        </p:nvSpPr>
        <p:spPr>
          <a:xfrm>
            <a:off x="294467" y="2516474"/>
            <a:ext cx="205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thermal power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l-GR" dirty="0"/>
              <a:t>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DD7A172-F3A2-47C9-A679-2B40F81035DF}"/>
                  </a:ext>
                </a:extLst>
              </p:cNvPr>
              <p:cNvSpPr/>
              <p:nvPr/>
            </p:nvSpPr>
            <p:spPr>
              <a:xfrm>
                <a:off x="294467" y="3051011"/>
                <a:ext cx="9655156" cy="3779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acc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= </m:t>
                    </m:r>
                    <m:sSub>
                      <m:sSub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l-GR" i="1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𝑈𝐴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b="0" i="0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are</m:t>
                        </m:r>
                        <m:r>
                          <a:rPr lang="en-US" b="0" i="1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sub>
                    </m:sSub>
                    <m:r>
                      <a:rPr lang="el-GR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·</m:t>
                    </m:r>
                    <m:r>
                      <m:rPr>
                        <m:sty m:val="p"/>
                      </m:rPr>
                      <a:rPr lang="en-US" b="0" i="0" spc="-5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 </m:t>
                    </m:r>
                    <m:d>
                      <m:d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d</m:t>
                            </m:r>
                          </m:sub>
                        </m:sSub>
                        <m:r>
                          <a:rPr lang="el-GR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 </m:t>
                        </m:r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l-GR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 </m:t>
                        </m:r>
                        <m:sSub>
                          <m:sSubPr>
                            <m:ctrlPr>
                              <a:rPr lang="en-US" i="1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spc="-5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s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= </a:t>
                </a:r>
                <a:r>
                  <a:rPr lang="el-G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 W/m</a:t>
                </a:r>
                <a:r>
                  <a:rPr lang="el-GR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l-G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l-GR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l-G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 </a:t>
                </a:r>
                <a14:m>
                  <m:oMath xmlns:m="http://schemas.openxmlformats.org/officeDocument/2006/math"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</m:t>
                    </m:r>
                    <m:r>
                      <m:rPr>
                        <m:nor/>
                      </m:rPr>
                      <a:rPr lang="el-GR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2.000 </m:t>
                    </m:r>
                    <m:r>
                      <m:rPr>
                        <m:nor/>
                      </m:rPr>
                      <a:rPr lang="el-GR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l-GR" baseline="30000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 </m:t>
                    </m:r>
                    <m:d>
                      <m:dPr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22</m:t>
                        </m:r>
                        <m:r>
                          <a:rPr lang="el-GR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 </m:t>
                        </m:r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l-GR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 </m:t>
                        </m:r>
                        <m:r>
                          <a:rPr lang="en-US" b="0" i="1" spc="-5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e>
                    </m:d>
                  </m:oMath>
                </a14:m>
                <a:r>
                  <a:rPr lang="el-GR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</a:t>
                </a:r>
                <a:r>
                  <a:rPr lang="el-G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200,000 W =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200 kW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DD7A172-F3A2-47C9-A679-2B40F8103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7" y="3051011"/>
                <a:ext cx="9655156" cy="377989"/>
              </a:xfrm>
              <a:prstGeom prst="rect">
                <a:avLst/>
              </a:prstGeom>
              <a:blipFill>
                <a:blip r:embed="rId3"/>
                <a:stretch>
                  <a:fillRect t="-4762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10BDB1-1FD9-4548-8BC8-ACA124D16D74}"/>
                  </a:ext>
                </a:extLst>
              </p:cNvPr>
              <p:cNvSpPr/>
              <p:nvPr/>
            </p:nvSpPr>
            <p:spPr>
              <a:xfrm>
                <a:off x="294467" y="4257503"/>
                <a:ext cx="9655156" cy="1217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pc="-5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b="0" i="1" spc="-5" baseline="-250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𝑑𝑎𝑦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 </m:t>
                    </m:r>
                    <m:acc>
                      <m:accPr>
                        <m:chr m:val="̇"/>
                        <m:ctrlPr>
                          <a:rPr lang="en-US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i="1" spc="-5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acc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·</m:t>
                    </m:r>
                    <m:r>
                      <m:rPr>
                        <m:nor/>
                      </m:rPr>
                      <a:rPr lang="en-US" b="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24 </m:t>
                    </m:r>
                    <m:r>
                      <m:rPr>
                        <m:nor/>
                      </m:rPr>
                      <a:rPr lang="en-US" b="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en-US" b="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200 kW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·</m:t>
                    </m:r>
                    <m:r>
                      <m:rPr>
                        <m:nor/>
                      </m:rPr>
                      <a: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24 </m:t>
                    </m:r>
                    <m:r>
                      <m:rPr>
                        <m:nor/>
                      </m:rPr>
                      <a: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m:rPr>
                        <m:nor/>
                      </m:rPr>
                      <a:rPr lang="en-US" dirty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4,800 kWh</a:t>
                </a:r>
              </a:p>
              <a:p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b="0" i="1" spc="-5" baseline="-250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𝑦𝑒𝑎𝑟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 </m:t>
                    </m:r>
                    <m:r>
                      <a:rPr lang="en-US" i="1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i="1" spc="-5" baseline="-250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𝑑𝑎𝑦</m:t>
                    </m:r>
                    <m:r>
                      <a:rPr lang="el-GR" spc="-5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 ·</m:t>
                    </m:r>
                    <m:r>
                      <m:rPr>
                        <m:nor/>
                      </m:rPr>
                      <a:rPr lang="en-US" b="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365 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1,752,000‬ kWh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10BDB1-1FD9-4548-8BC8-ACA124D16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7" y="4257503"/>
                <a:ext cx="9655156" cy="1217641"/>
              </a:xfrm>
              <a:prstGeom prst="rect">
                <a:avLst/>
              </a:prstGeom>
              <a:blipFill>
                <a:blip r:embed="rId4"/>
                <a:stretch>
                  <a:fillRect t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878A64A-9966-4B82-9A91-E6070EB494B1}"/>
              </a:ext>
            </a:extLst>
          </p:cNvPr>
          <p:cNvSpPr txBox="1"/>
          <p:nvPr/>
        </p:nvSpPr>
        <p:spPr>
          <a:xfrm>
            <a:off x="343359" y="3740692"/>
            <a:ext cx="177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Thermal energy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l-G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9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921</Words>
  <Application>Microsoft Office PowerPoint</Application>
  <PresentationFormat>Widescreen</PresentationFormat>
  <Paragraphs>112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Cambria Math</vt:lpstr>
      <vt:lpstr>Palatino Linotype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Efp Barad</dc:creator>
  <cp:lastModifiedBy>Efp Barad</cp:lastModifiedBy>
  <cp:revision>140</cp:revision>
  <dcterms:created xsi:type="dcterms:W3CDTF">2020-03-15T19:31:45Z</dcterms:created>
  <dcterms:modified xsi:type="dcterms:W3CDTF">2020-04-06T12:44:36Z</dcterms:modified>
</cp:coreProperties>
</file>