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64" r:id="rId10"/>
    <p:sldId id="256" r:id="rId11"/>
    <p:sldId id="257" r:id="rId12"/>
    <p:sldId id="258" r:id="rId13"/>
    <p:sldId id="260" r:id="rId14"/>
    <p:sldId id="259" r:id="rId15"/>
    <p:sldId id="261" r:id="rId16"/>
    <p:sldId id="263" r:id="rId17"/>
    <p:sldId id="262" r:id="rId18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3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896ED-BF7A-4998-804E-7B0E24156101}" type="datetimeFigureOut">
              <a:rPr lang="el-GR" smtClean="0"/>
              <a:t>14/12/2020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67C92-5D13-4B3E-B1D7-1CDD5C8AFDC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7624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896ED-BF7A-4998-804E-7B0E24156101}" type="datetimeFigureOut">
              <a:rPr lang="el-GR" smtClean="0"/>
              <a:t>14/12/2020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67C92-5D13-4B3E-B1D7-1CDD5C8AFDC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28549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896ED-BF7A-4998-804E-7B0E24156101}" type="datetimeFigureOut">
              <a:rPr lang="el-GR" smtClean="0"/>
              <a:t>14/12/2020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67C92-5D13-4B3E-B1D7-1CDD5C8AFDC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67024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896ED-BF7A-4998-804E-7B0E24156101}" type="datetimeFigureOut">
              <a:rPr lang="el-GR" smtClean="0"/>
              <a:t>14/12/2020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67C92-5D13-4B3E-B1D7-1CDD5C8AFDC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8669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896ED-BF7A-4998-804E-7B0E24156101}" type="datetimeFigureOut">
              <a:rPr lang="el-GR" smtClean="0"/>
              <a:t>14/12/2020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67C92-5D13-4B3E-B1D7-1CDD5C8AFDC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8922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896ED-BF7A-4998-804E-7B0E24156101}" type="datetimeFigureOut">
              <a:rPr lang="el-GR" smtClean="0"/>
              <a:t>14/12/2020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67C92-5D13-4B3E-B1D7-1CDD5C8AFDC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39580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896ED-BF7A-4998-804E-7B0E24156101}" type="datetimeFigureOut">
              <a:rPr lang="el-GR" smtClean="0"/>
              <a:t>14/12/2020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67C92-5D13-4B3E-B1D7-1CDD5C8AFDC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67995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896ED-BF7A-4998-804E-7B0E24156101}" type="datetimeFigureOut">
              <a:rPr lang="el-GR" smtClean="0"/>
              <a:t>14/12/2020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67C92-5D13-4B3E-B1D7-1CDD5C8AFDC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19468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896ED-BF7A-4998-804E-7B0E24156101}" type="datetimeFigureOut">
              <a:rPr lang="el-GR" smtClean="0"/>
              <a:t>14/12/2020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67C92-5D13-4B3E-B1D7-1CDD5C8AFDC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09613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896ED-BF7A-4998-804E-7B0E24156101}" type="datetimeFigureOut">
              <a:rPr lang="el-GR" smtClean="0"/>
              <a:t>14/12/2020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67C92-5D13-4B3E-B1D7-1CDD5C8AFDC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35388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896ED-BF7A-4998-804E-7B0E24156101}" type="datetimeFigureOut">
              <a:rPr lang="el-GR" smtClean="0"/>
              <a:t>14/12/2020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67C92-5D13-4B3E-B1D7-1CDD5C8AFDC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55084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896ED-BF7A-4998-804E-7B0E24156101}" type="datetimeFigureOut">
              <a:rPr lang="el-GR" smtClean="0"/>
              <a:t>14/12/2020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67C92-5D13-4B3E-B1D7-1CDD5C8AFDC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16865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Ερμηνεία δεδομένων εισόδου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8185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/>
          <p:cNvGrpSpPr/>
          <p:nvPr/>
        </p:nvGrpSpPr>
        <p:grpSpPr>
          <a:xfrm>
            <a:off x="270165" y="27896"/>
            <a:ext cx="11610516" cy="6830104"/>
            <a:chOff x="270165" y="27896"/>
            <a:chExt cx="11610516" cy="6830104"/>
          </a:xfrm>
        </p:grpSpPr>
        <p:grpSp>
          <p:nvGrpSpPr>
            <p:cNvPr id="25" name="Group 24"/>
            <p:cNvGrpSpPr/>
            <p:nvPr/>
          </p:nvGrpSpPr>
          <p:grpSpPr>
            <a:xfrm>
              <a:off x="270165" y="89144"/>
              <a:ext cx="8845260" cy="6064006"/>
              <a:chOff x="270165" y="89144"/>
              <a:chExt cx="8845260" cy="6064006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779318" y="704850"/>
                <a:ext cx="8336107" cy="5448300"/>
                <a:chOff x="779318" y="704850"/>
                <a:chExt cx="8336107" cy="5448300"/>
              </a:xfrm>
            </p:grpSpPr>
            <p:pic>
              <p:nvPicPr>
                <p:cNvPr id="4" name="Picture 3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3076575" y="704850"/>
                  <a:ext cx="6038850" cy="5448300"/>
                </a:xfrm>
                <a:prstGeom prst="rect">
                  <a:avLst/>
                </a:prstGeom>
              </p:spPr>
            </p:pic>
            <p:cxnSp>
              <p:nvCxnSpPr>
                <p:cNvPr id="8" name="Straight Arrow Connector 7"/>
                <p:cNvCxnSpPr/>
                <p:nvPr/>
              </p:nvCxnSpPr>
              <p:spPr>
                <a:xfrm flipV="1">
                  <a:off x="1922318" y="1319645"/>
                  <a:ext cx="1984664" cy="100792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  <p:sp>
              <p:nvSpPr>
                <p:cNvPr id="9" name="TextBox 8"/>
                <p:cNvSpPr txBox="1"/>
                <p:nvPr/>
              </p:nvSpPr>
              <p:spPr>
                <a:xfrm>
                  <a:off x="779318" y="1953491"/>
                  <a:ext cx="130925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dirty="0" smtClean="0"/>
                    <a:t>Χρήσεις Γης</a:t>
                  </a:r>
                  <a:endParaRPr lang="el-GR" dirty="0"/>
                </a:p>
              </p:txBody>
            </p:sp>
          </p:grpSp>
          <p:cxnSp>
            <p:nvCxnSpPr>
              <p:cNvPr id="14" name="Straight Arrow Connector 13"/>
              <p:cNvCxnSpPr/>
              <p:nvPr/>
            </p:nvCxnSpPr>
            <p:spPr>
              <a:xfrm>
                <a:off x="1787236" y="820882"/>
                <a:ext cx="2410691" cy="41563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6" name="TextBox 15"/>
              <p:cNvSpPr txBox="1"/>
              <p:nvPr/>
            </p:nvSpPr>
            <p:spPr>
              <a:xfrm>
                <a:off x="270165" y="446808"/>
                <a:ext cx="165215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dirty="0" smtClean="0"/>
                  <a:t>Χρόνος Συγκέντρωσης</a:t>
                </a:r>
                <a:endParaRPr lang="el-GR" dirty="0"/>
              </a:p>
            </p:txBody>
          </p:sp>
          <p:cxnSp>
            <p:nvCxnSpPr>
              <p:cNvPr id="18" name="Straight Arrow Connector 17"/>
              <p:cNvCxnSpPr/>
              <p:nvPr/>
            </p:nvCxnSpPr>
            <p:spPr>
              <a:xfrm>
                <a:off x="3906982" y="446808"/>
                <a:ext cx="529936" cy="78971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9" name="TextBox 18"/>
              <p:cNvSpPr txBox="1"/>
              <p:nvPr/>
            </p:nvSpPr>
            <p:spPr>
              <a:xfrm>
                <a:off x="2914650" y="89144"/>
                <a:ext cx="16521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dirty="0" smtClean="0"/>
                  <a:t>Κατασκευές</a:t>
                </a:r>
                <a:endParaRPr lang="el-GR" dirty="0"/>
              </a:p>
            </p:txBody>
          </p:sp>
          <p:cxnSp>
            <p:nvCxnSpPr>
              <p:cNvPr id="21" name="Straight Arrow Connector 20"/>
              <p:cNvCxnSpPr/>
              <p:nvPr/>
            </p:nvCxnSpPr>
            <p:spPr>
              <a:xfrm flipH="1">
                <a:off x="4707082" y="704850"/>
                <a:ext cx="145473" cy="49046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23" name="TextBox 22"/>
              <p:cNvSpPr txBox="1"/>
              <p:nvPr/>
            </p:nvSpPr>
            <p:spPr>
              <a:xfrm>
                <a:off x="4566804" y="89144"/>
                <a:ext cx="224963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dirty="0" smtClean="0"/>
                  <a:t>Δεδομένα ποταμού (κανάλι)</a:t>
                </a:r>
                <a:endParaRPr lang="el-GR" dirty="0"/>
              </a:p>
            </p:txBody>
          </p:sp>
        </p:grpSp>
        <p:cxnSp>
          <p:nvCxnSpPr>
            <p:cNvPr id="27" name="Straight Arrow Connector 26"/>
            <p:cNvCxnSpPr/>
            <p:nvPr/>
          </p:nvCxnSpPr>
          <p:spPr>
            <a:xfrm flipV="1">
              <a:off x="2566987" y="1319645"/>
              <a:ext cx="2443162" cy="191192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665019" y="2864612"/>
              <a:ext cx="1922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 smtClean="0"/>
                <a:t>Πορεία του νερού</a:t>
              </a:r>
              <a:endParaRPr lang="el-GR" dirty="0"/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 flipH="1">
              <a:off x="5267325" y="259773"/>
              <a:ext cx="1819275" cy="93554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6755390" y="58064"/>
              <a:ext cx="2249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 smtClean="0"/>
                <a:t>Δεδομένα καταιγίδας</a:t>
              </a:r>
              <a:endParaRPr lang="el-GR" dirty="0"/>
            </a:p>
          </p:txBody>
        </p:sp>
        <p:cxnSp>
          <p:nvCxnSpPr>
            <p:cNvPr id="37" name="Straight Arrow Connector 36"/>
            <p:cNvCxnSpPr/>
            <p:nvPr/>
          </p:nvCxnSpPr>
          <p:spPr>
            <a:xfrm flipH="1" flipV="1">
              <a:off x="5548745" y="1319645"/>
              <a:ext cx="3719946" cy="139238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8" name="Rectangle 37"/>
            <p:cNvSpPr/>
            <p:nvPr/>
          </p:nvSpPr>
          <p:spPr>
            <a:xfrm>
              <a:off x="9060678" y="2342695"/>
              <a:ext cx="282000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l-GR" dirty="0" smtClean="0"/>
                <a:t>Κατανομές βροχοπτώσεων </a:t>
              </a:r>
            </a:p>
            <a:p>
              <a:r>
                <a:rPr lang="el-GR" dirty="0" smtClean="0"/>
                <a:t>(προσαρμοσμένες στην υπό</a:t>
              </a:r>
            </a:p>
            <a:p>
              <a:r>
                <a:rPr lang="el-GR" dirty="0" smtClean="0"/>
                <a:t> μελέτη λεκάνη)</a:t>
              </a:r>
              <a:endParaRPr lang="el-GR" dirty="0"/>
            </a:p>
          </p:txBody>
        </p:sp>
        <p:cxnSp>
          <p:nvCxnSpPr>
            <p:cNvPr id="40" name="Straight Arrow Connector 39"/>
            <p:cNvCxnSpPr/>
            <p:nvPr/>
          </p:nvCxnSpPr>
          <p:spPr>
            <a:xfrm flipH="1">
              <a:off x="5805377" y="551725"/>
              <a:ext cx="3580212" cy="64359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9324543" y="27896"/>
              <a:ext cx="224963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 err="1" smtClean="0"/>
                <a:t>Αδιάστατο</a:t>
              </a:r>
              <a:r>
                <a:rPr lang="el-GR" dirty="0" smtClean="0"/>
                <a:t> </a:t>
              </a:r>
              <a:r>
                <a:rPr lang="el-GR" dirty="0" err="1" smtClean="0"/>
                <a:t>Μοναδιαίο</a:t>
              </a:r>
              <a:r>
                <a:rPr lang="el-GR" dirty="0" smtClean="0"/>
                <a:t> </a:t>
              </a:r>
              <a:r>
                <a:rPr lang="el-GR" dirty="0" err="1" smtClean="0"/>
                <a:t>Υδρογράφημα</a:t>
              </a:r>
              <a:r>
                <a:rPr lang="el-GR" dirty="0" smtClean="0"/>
                <a:t> (για την υπό μελέτη λεκάνη)</a:t>
              </a:r>
              <a:endParaRPr lang="el-GR" dirty="0"/>
            </a:p>
          </p:txBody>
        </p:sp>
        <p:cxnSp>
          <p:nvCxnSpPr>
            <p:cNvPr id="44" name="Straight Arrow Connector 43"/>
            <p:cNvCxnSpPr/>
            <p:nvPr/>
          </p:nvCxnSpPr>
          <p:spPr>
            <a:xfrm flipH="1" flipV="1">
              <a:off x="6089072" y="1236518"/>
              <a:ext cx="3535941" cy="3176886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9626846" y="4187536"/>
              <a:ext cx="13092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 smtClean="0"/>
                <a:t>Τρέξιμο Μοντέλου</a:t>
              </a:r>
              <a:endParaRPr lang="el-GR" dirty="0"/>
            </a:p>
          </p:txBody>
        </p:sp>
        <p:cxnSp>
          <p:nvCxnSpPr>
            <p:cNvPr id="47" name="Straight Arrow Connector 46"/>
            <p:cNvCxnSpPr/>
            <p:nvPr/>
          </p:nvCxnSpPr>
          <p:spPr>
            <a:xfrm flipH="1" flipV="1">
              <a:off x="6400800" y="1236518"/>
              <a:ext cx="2984789" cy="478151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9372245" y="5506819"/>
              <a:ext cx="208965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 smtClean="0"/>
                <a:t>Αναφορές που συνοψίζουν τα αποτελέσματα</a:t>
              </a:r>
              <a:endParaRPr lang="el-GR" dirty="0"/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 flipV="1">
              <a:off x="6400800" y="1236518"/>
              <a:ext cx="261503" cy="535566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/>
            <p:cNvSpPr txBox="1"/>
            <p:nvPr/>
          </p:nvSpPr>
          <p:spPr>
            <a:xfrm>
              <a:off x="4317967" y="5934670"/>
              <a:ext cx="286257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 err="1" smtClean="0"/>
                <a:t>Υδρογραφήματα</a:t>
              </a:r>
              <a:r>
                <a:rPr lang="el-GR" dirty="0" smtClean="0"/>
                <a:t> για διάφορες περιόδους επαναφοράς</a:t>
              </a:r>
              <a:endParaRPr lang="el-GR" dirty="0"/>
            </a:p>
          </p:txBody>
        </p:sp>
      </p:grpSp>
    </p:spTree>
    <p:extLst>
      <p:ext uri="{BB962C8B-B14F-4D97-AF65-F5344CB8AC3E}">
        <p14:creationId xmlns:p14="http://schemas.microsoft.com/office/powerpoint/2010/main" val="334696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176646" y="45423"/>
            <a:ext cx="12243954" cy="6745827"/>
            <a:chOff x="176646" y="45423"/>
            <a:chExt cx="12243954" cy="6745827"/>
          </a:xfrm>
        </p:grpSpPr>
        <p:sp>
          <p:nvSpPr>
            <p:cNvPr id="5" name="TextBox 4"/>
            <p:cNvSpPr txBox="1"/>
            <p:nvPr/>
          </p:nvSpPr>
          <p:spPr>
            <a:xfrm>
              <a:off x="342900" y="97393"/>
              <a:ext cx="1808018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300" dirty="0" smtClean="0"/>
                <a:t>Χρήσεις Γης</a:t>
              </a:r>
              <a:endParaRPr lang="el-GR" sz="2300" dirty="0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2871787" y="45423"/>
              <a:ext cx="9548813" cy="5924550"/>
              <a:chOff x="2643187" y="466725"/>
              <a:chExt cx="9548813" cy="5924550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43187" y="466725"/>
                <a:ext cx="6905625" cy="5924550"/>
              </a:xfrm>
              <a:prstGeom prst="rect">
                <a:avLst/>
              </a:prstGeom>
            </p:spPr>
          </p:pic>
          <p:cxnSp>
            <p:nvCxnSpPr>
              <p:cNvPr id="7" name="Straight Arrow Connector 6"/>
              <p:cNvCxnSpPr/>
              <p:nvPr/>
            </p:nvCxnSpPr>
            <p:spPr>
              <a:xfrm flipH="1">
                <a:off x="6369627" y="1870364"/>
                <a:ext cx="3761509" cy="131964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/>
              <p:cNvCxnSpPr/>
              <p:nvPr/>
            </p:nvCxnSpPr>
            <p:spPr>
              <a:xfrm flipH="1">
                <a:off x="7107382" y="1870364"/>
                <a:ext cx="3023754" cy="219248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/>
              <p:cNvCxnSpPr/>
              <p:nvPr/>
            </p:nvCxnSpPr>
            <p:spPr>
              <a:xfrm flipH="1">
                <a:off x="7180118" y="1870364"/>
                <a:ext cx="2951018" cy="282632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9912927" y="670035"/>
                <a:ext cx="227907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dirty="0" smtClean="0"/>
                  <a:t>Βάζουμε το εμβαδό (</a:t>
                </a:r>
                <a:r>
                  <a:rPr lang="en-US" dirty="0" smtClean="0"/>
                  <a:t>km</a:t>
                </a:r>
                <a:r>
                  <a:rPr lang="en-US" baseline="30000" dirty="0" smtClean="0"/>
                  <a:t>2</a:t>
                </a:r>
                <a:r>
                  <a:rPr lang="en-US" dirty="0" smtClean="0"/>
                  <a:t>)</a:t>
                </a:r>
                <a:r>
                  <a:rPr lang="el-GR" dirty="0" smtClean="0"/>
                  <a:t> κάθε χρήσης γης στον αντίστοιχο </a:t>
                </a:r>
                <a:r>
                  <a:rPr lang="en-US" dirty="0" smtClean="0"/>
                  <a:t>Curve Number</a:t>
                </a:r>
                <a:r>
                  <a:rPr lang="el-GR" dirty="0" smtClean="0"/>
                  <a:t> (</a:t>
                </a:r>
                <a:r>
                  <a:rPr lang="en-US" dirty="0" smtClean="0"/>
                  <a:t>CN)</a:t>
                </a:r>
                <a:endParaRPr lang="el-GR" dirty="0"/>
              </a:p>
            </p:txBody>
          </p:sp>
        </p:grpSp>
        <p:sp>
          <p:nvSpPr>
            <p:cNvPr id="3" name="Rectangle 2"/>
            <p:cNvSpPr/>
            <p:nvPr/>
          </p:nvSpPr>
          <p:spPr>
            <a:xfrm>
              <a:off x="176646" y="6144919"/>
              <a:ext cx="1192876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l-GR" sz="1200" dirty="0"/>
                <a:t>Ο αριθμός καμπύλης απορροής (ονομάζεται επίσης αριθμός καμπύλης ή απλά CN) είναι μια εμπειρική παράμετρος που χρησιμοποιείται στην υδρολογία για την πρόβλεψη της άμεσης απορροής ή της διείσδυσης από την περίσσεια βροχόπτωσης. </a:t>
              </a:r>
              <a:r>
                <a:rPr lang="el-GR" sz="1200" dirty="0" smtClean="0"/>
                <a:t>Χρησιμοποιείται </a:t>
              </a:r>
              <a:r>
                <a:rPr lang="el-GR" sz="1200" dirty="0"/>
                <a:t>ευρέως και είναι μια αποτελεσματική μέθοδος για τον προσδιορισμό του κατά προσέγγιση ποσού της άμεσης απορροής από ένα συμβάν βροχόπτωσης σε μια συγκεκριμένη περιοχή.</a:t>
              </a: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 flipV="1">
              <a:off x="6515100" y="4987636"/>
              <a:ext cx="10391" cy="40524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5444836" y="5317400"/>
              <a:ext cx="27743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 smtClean="0"/>
                <a:t>Συνολική έκταση λεκάνης</a:t>
              </a:r>
              <a:endParaRPr lang="el-GR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flipH="1" flipV="1">
              <a:off x="7897091" y="4862945"/>
              <a:ext cx="789709" cy="259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8203622" y="5087417"/>
              <a:ext cx="27743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 smtClean="0"/>
                <a:t>Μέσος </a:t>
              </a:r>
              <a:r>
                <a:rPr lang="en-US" dirty="0" smtClean="0"/>
                <a:t>CN</a:t>
              </a:r>
              <a:endParaRPr lang="el-GR" dirty="0"/>
            </a:p>
          </p:txBody>
        </p:sp>
      </p:grpSp>
    </p:spTree>
    <p:extLst>
      <p:ext uri="{BB962C8B-B14F-4D97-AF65-F5344CB8AC3E}">
        <p14:creationId xmlns:p14="http://schemas.microsoft.com/office/powerpoint/2010/main" val="318870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97393"/>
            <a:ext cx="11903652" cy="6132101"/>
            <a:chOff x="0" y="97393"/>
            <a:chExt cx="11903652" cy="6132101"/>
          </a:xfrm>
        </p:grpSpPr>
        <p:grpSp>
          <p:nvGrpSpPr>
            <p:cNvPr id="13" name="Group 12"/>
            <p:cNvGrpSpPr/>
            <p:nvPr/>
          </p:nvGrpSpPr>
          <p:grpSpPr>
            <a:xfrm>
              <a:off x="342900" y="97393"/>
              <a:ext cx="11560752" cy="3538240"/>
              <a:chOff x="342900" y="97393"/>
              <a:chExt cx="11560752" cy="3538240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342900" y="97393"/>
                <a:ext cx="29510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2400" dirty="0"/>
                  <a:t>Χρόνος Συγκέντρωσης</a:t>
                </a:r>
                <a:endParaRPr lang="el-GR" sz="2400" dirty="0"/>
              </a:p>
            </p:txBody>
          </p:sp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340802" y="559058"/>
                <a:ext cx="7562850" cy="3076575"/>
              </a:xfrm>
              <a:prstGeom prst="rect">
                <a:avLst/>
              </a:prstGeom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523442" y="559058"/>
                <a:ext cx="28951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dirty="0" smtClean="0"/>
                  <a:t>Ορίζονται 3 είδη ροής</a:t>
                </a:r>
                <a:endParaRPr lang="el-GR" dirty="0"/>
              </a:p>
            </p:txBody>
          </p:sp>
          <p:cxnSp>
            <p:nvCxnSpPr>
              <p:cNvPr id="8" name="Straight Arrow Connector 7"/>
              <p:cNvCxnSpPr>
                <a:stCxn id="6" idx="2"/>
              </p:cNvCxnSpPr>
              <p:nvPr/>
            </p:nvCxnSpPr>
            <p:spPr>
              <a:xfrm>
                <a:off x="1971026" y="928390"/>
                <a:ext cx="2538629" cy="98353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>
                <a:stCxn id="6" idx="2"/>
              </p:cNvCxnSpPr>
              <p:nvPr/>
            </p:nvCxnSpPr>
            <p:spPr>
              <a:xfrm>
                <a:off x="1971026" y="928390"/>
                <a:ext cx="2569801" cy="116895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>
                <a:stCxn id="6" idx="2"/>
              </p:cNvCxnSpPr>
              <p:nvPr/>
            </p:nvCxnSpPr>
            <p:spPr>
              <a:xfrm>
                <a:off x="1971026" y="928390"/>
                <a:ext cx="2538629" cy="154464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TextBox 13"/>
            <p:cNvSpPr txBox="1"/>
            <p:nvPr/>
          </p:nvSpPr>
          <p:spPr>
            <a:xfrm>
              <a:off x="0" y="1818409"/>
              <a:ext cx="3574473" cy="3693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 smtClean="0"/>
                <a:t>Sheet flow: </a:t>
              </a:r>
              <a:r>
                <a:rPr lang="el-GR" dirty="0" smtClean="0"/>
                <a:t>ροή σε φιλμ</a:t>
              </a:r>
              <a:r>
                <a:rPr lang="en-US" dirty="0" smtClean="0"/>
                <a:t> </a:t>
              </a:r>
              <a:r>
                <a:rPr lang="el-GR" dirty="0" smtClean="0"/>
                <a:t>(ορίζουμε το μήκος της, την κλίση της και τον συντελεστή </a:t>
              </a:r>
              <a:r>
                <a:rPr lang="en-US" dirty="0" smtClean="0"/>
                <a:t>Manning n)</a:t>
              </a:r>
              <a:br>
                <a:rPr lang="en-US" dirty="0" smtClean="0"/>
              </a:br>
              <a:endParaRPr lang="en-US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 smtClean="0"/>
                <a:t>Shallow concentrated: </a:t>
              </a:r>
              <a:r>
                <a:rPr lang="el-GR" dirty="0"/>
                <a:t>συγκεντρωμένη </a:t>
              </a:r>
              <a:r>
                <a:rPr lang="el-GR" dirty="0" smtClean="0"/>
                <a:t>επίγεια</a:t>
              </a:r>
              <a:r>
                <a:rPr lang="en-US" dirty="0" smtClean="0"/>
                <a:t> </a:t>
              </a:r>
              <a:r>
                <a:rPr lang="el-GR" dirty="0" smtClean="0"/>
                <a:t>ροή</a:t>
              </a:r>
              <a:r>
                <a:rPr lang="en-US" dirty="0" smtClean="0"/>
                <a:t/>
              </a:r>
              <a:br>
                <a:rPr lang="en-US" dirty="0" smtClean="0"/>
              </a:br>
              <a:endParaRPr lang="en-US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 smtClean="0"/>
                <a:t>Channel flow: </a:t>
              </a:r>
              <a:r>
                <a:rPr lang="el-GR" dirty="0" smtClean="0"/>
                <a:t>ροή </a:t>
              </a:r>
              <a:r>
                <a:rPr lang="el-GR" dirty="0"/>
                <a:t>στο κυρίως </a:t>
              </a:r>
              <a:r>
                <a:rPr lang="el-GR" dirty="0" err="1" smtClean="0"/>
                <a:t>υδατόρεμα</a:t>
              </a:r>
              <a:endParaRPr lang="en-US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l-GR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 smtClean="0"/>
                <a:t>Area (</a:t>
              </a:r>
              <a:r>
                <a:rPr lang="el-GR" dirty="0" smtClean="0"/>
                <a:t>μπλε περιοχή)</a:t>
              </a:r>
              <a:endParaRPr lang="en-US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 smtClean="0"/>
                <a:t>WP (wet perimeter)  = </a:t>
              </a:r>
              <a:r>
                <a:rPr lang="en-US" dirty="0" err="1" smtClean="0"/>
                <a:t>c+b+d</a:t>
              </a:r>
              <a:endParaRPr lang="en-US" dirty="0"/>
            </a:p>
          </p:txBody>
        </p:sp>
        <p:pic>
          <p:nvPicPr>
            <p:cNvPr id="1026" name="Picture 2" descr="File:Wet perimeter.PNG - Wikimedia Common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7378" y="4181618"/>
              <a:ext cx="4191000" cy="20478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2188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/>
          <p:cNvGrpSpPr/>
          <p:nvPr/>
        </p:nvGrpSpPr>
        <p:grpSpPr>
          <a:xfrm>
            <a:off x="342899" y="97393"/>
            <a:ext cx="11323499" cy="6789908"/>
            <a:chOff x="342899" y="97393"/>
            <a:chExt cx="11323499" cy="6789908"/>
          </a:xfrm>
        </p:grpSpPr>
        <p:grpSp>
          <p:nvGrpSpPr>
            <p:cNvPr id="32" name="Group 31"/>
            <p:cNvGrpSpPr/>
            <p:nvPr/>
          </p:nvGrpSpPr>
          <p:grpSpPr>
            <a:xfrm>
              <a:off x="342899" y="97393"/>
              <a:ext cx="11323499" cy="6789908"/>
              <a:chOff x="342899" y="97393"/>
              <a:chExt cx="11323499" cy="6789908"/>
            </a:xfrm>
          </p:grpSpPr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156367" y="384030"/>
                <a:ext cx="6515100" cy="5591175"/>
              </a:xfrm>
              <a:prstGeom prst="rect">
                <a:avLst/>
              </a:prstGeom>
            </p:spPr>
          </p:pic>
          <p:grpSp>
            <p:nvGrpSpPr>
              <p:cNvPr id="28" name="Group 27"/>
              <p:cNvGrpSpPr/>
              <p:nvPr/>
            </p:nvGrpSpPr>
            <p:grpSpPr>
              <a:xfrm>
                <a:off x="342899" y="97393"/>
                <a:ext cx="11323499" cy="6789908"/>
                <a:chOff x="342899" y="97393"/>
                <a:chExt cx="11323499" cy="6789908"/>
              </a:xfrm>
            </p:grpSpPr>
            <p:grpSp>
              <p:nvGrpSpPr>
                <p:cNvPr id="17" name="Group 16"/>
                <p:cNvGrpSpPr/>
                <p:nvPr/>
              </p:nvGrpSpPr>
              <p:grpSpPr>
                <a:xfrm>
                  <a:off x="342899" y="97393"/>
                  <a:ext cx="6099465" cy="3807333"/>
                  <a:chOff x="342899" y="97393"/>
                  <a:chExt cx="6099465" cy="3807333"/>
                </a:xfrm>
              </p:grpSpPr>
              <p:sp>
                <p:nvSpPr>
                  <p:cNvPr id="5" name="TextBox 4"/>
                  <p:cNvSpPr txBox="1"/>
                  <p:nvPr/>
                </p:nvSpPr>
                <p:spPr>
                  <a:xfrm>
                    <a:off x="342899" y="97393"/>
                    <a:ext cx="3460173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l-GR" sz="2400" dirty="0"/>
                      <a:t>Δεδομένα ποταμού (κανάλι)</a:t>
                    </a:r>
                    <a:endParaRPr lang="el-GR" sz="2400" dirty="0"/>
                  </a:p>
                </p:txBody>
              </p:sp>
              <p:cxnSp>
                <p:nvCxnSpPr>
                  <p:cNvPr id="7" name="Straight Arrow Connector 6"/>
                  <p:cNvCxnSpPr/>
                  <p:nvPr/>
                </p:nvCxnSpPr>
                <p:spPr>
                  <a:xfrm>
                    <a:off x="2951018" y="1652155"/>
                    <a:ext cx="1465118" cy="41564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" name="TextBox 8"/>
                  <p:cNvSpPr txBox="1"/>
                  <p:nvPr/>
                </p:nvSpPr>
                <p:spPr>
                  <a:xfrm>
                    <a:off x="1641763" y="1328989"/>
                    <a:ext cx="1309255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l-GR" dirty="0" smtClean="0"/>
                      <a:t>Όνομα ποταμού</a:t>
                    </a:r>
                    <a:endParaRPr lang="el-GR" dirty="0"/>
                  </a:p>
                </p:txBody>
              </p:sp>
              <p:cxnSp>
                <p:nvCxnSpPr>
                  <p:cNvPr id="11" name="Straight Arrow Connector 10"/>
                  <p:cNvCxnSpPr/>
                  <p:nvPr/>
                </p:nvCxnSpPr>
                <p:spPr>
                  <a:xfrm flipV="1">
                    <a:off x="3324226" y="1849582"/>
                    <a:ext cx="2162174" cy="521755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" name="TextBox 12"/>
                  <p:cNvSpPr txBox="1"/>
                  <p:nvPr/>
                </p:nvSpPr>
                <p:spPr>
                  <a:xfrm>
                    <a:off x="717187" y="2065535"/>
                    <a:ext cx="2711595" cy="92333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l-GR" dirty="0" smtClean="0"/>
                      <a:t>Επειδή έχουμε μόνο μια λεκάνη, το νερό καταλήγει στην έξοδο (</a:t>
                    </a:r>
                    <a:r>
                      <a:rPr lang="en-US" dirty="0" smtClean="0"/>
                      <a:t>outlet)</a:t>
                    </a:r>
                    <a:endParaRPr lang="el-GR" dirty="0"/>
                  </a:p>
                </p:txBody>
              </p:sp>
              <p:cxnSp>
                <p:nvCxnSpPr>
                  <p:cNvPr id="15" name="Straight Arrow Connector 14"/>
                  <p:cNvCxnSpPr/>
                  <p:nvPr/>
                </p:nvCxnSpPr>
                <p:spPr>
                  <a:xfrm flipV="1">
                    <a:off x="2296390" y="1849582"/>
                    <a:ext cx="4145974" cy="1839191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1371597" y="3258395"/>
                    <a:ext cx="1309255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l-GR" dirty="0" smtClean="0"/>
                      <a:t>Μήκος ποταμού</a:t>
                    </a:r>
                    <a:endParaRPr lang="el-GR" dirty="0"/>
                  </a:p>
                </p:txBody>
              </p:sp>
            </p:grpSp>
            <p:cxnSp>
              <p:nvCxnSpPr>
                <p:cNvPr id="19" name="Straight Arrow Connector 18"/>
                <p:cNvCxnSpPr/>
                <p:nvPr/>
              </p:nvCxnSpPr>
              <p:spPr>
                <a:xfrm flipV="1">
                  <a:off x="2389909" y="1849582"/>
                  <a:ext cx="5164282" cy="3273136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TextBox 19"/>
                <p:cNvSpPr txBox="1"/>
                <p:nvPr/>
              </p:nvSpPr>
              <p:spPr>
                <a:xfrm>
                  <a:off x="1454727" y="4611152"/>
                  <a:ext cx="1309255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dirty="0" smtClean="0"/>
                    <a:t>Κλίση ποταμού</a:t>
                  </a:r>
                  <a:endParaRPr lang="el-GR" dirty="0"/>
                </a:p>
              </p:txBody>
            </p:sp>
            <p:cxnSp>
              <p:nvCxnSpPr>
                <p:cNvPr id="22" name="Straight Arrow Connector 21"/>
                <p:cNvCxnSpPr/>
                <p:nvPr/>
              </p:nvCxnSpPr>
              <p:spPr>
                <a:xfrm flipV="1">
                  <a:off x="6141462" y="1849583"/>
                  <a:ext cx="2087273" cy="4125622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TextBox 23"/>
                <p:cNvSpPr txBox="1"/>
                <p:nvPr/>
              </p:nvSpPr>
              <p:spPr>
                <a:xfrm>
                  <a:off x="5283774" y="5963971"/>
                  <a:ext cx="1309255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dirty="0" smtClean="0"/>
                    <a:t>Πλάτος πυθμένα ποταμού</a:t>
                  </a:r>
                  <a:endParaRPr lang="el-GR" dirty="0"/>
                </a:p>
              </p:txBody>
            </p:sp>
            <p:cxnSp>
              <p:nvCxnSpPr>
                <p:cNvPr id="26" name="Straight Arrow Connector 25"/>
                <p:cNvCxnSpPr/>
                <p:nvPr/>
              </p:nvCxnSpPr>
              <p:spPr>
                <a:xfrm flipH="1" flipV="1">
                  <a:off x="9177773" y="1849583"/>
                  <a:ext cx="1798060" cy="4157683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TextBox 26"/>
                <p:cNvSpPr txBox="1"/>
                <p:nvPr/>
              </p:nvSpPr>
              <p:spPr>
                <a:xfrm>
                  <a:off x="10357143" y="5963971"/>
                  <a:ext cx="1309255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dirty="0" smtClean="0"/>
                    <a:t>Κλίση όχθης ποταμού</a:t>
                  </a:r>
                  <a:endParaRPr lang="el-GR" dirty="0"/>
                </a:p>
              </p:txBody>
            </p:sp>
          </p:grpSp>
        </p:grpSp>
        <p:cxnSp>
          <p:nvCxnSpPr>
            <p:cNvPr id="34" name="Straight Arrow Connector 33"/>
            <p:cNvCxnSpPr/>
            <p:nvPr/>
          </p:nvCxnSpPr>
          <p:spPr>
            <a:xfrm flipV="1">
              <a:off x="3699164" y="4207715"/>
              <a:ext cx="727796" cy="79949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3024186" y="4825918"/>
              <a:ext cx="130925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 smtClean="0"/>
                <a:t>Στάθμη νερού στο ποτάμι</a:t>
              </a:r>
              <a:endParaRPr lang="el-GR" dirty="0"/>
            </a:p>
          </p:txBody>
        </p:sp>
        <p:cxnSp>
          <p:nvCxnSpPr>
            <p:cNvPr id="38" name="Straight Arrow Connector 37"/>
            <p:cNvCxnSpPr/>
            <p:nvPr/>
          </p:nvCxnSpPr>
          <p:spPr>
            <a:xfrm flipV="1">
              <a:off x="3803072" y="4094018"/>
              <a:ext cx="1449748" cy="191324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2831635" y="5798198"/>
              <a:ext cx="13092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 smtClean="0"/>
                <a:t>Αντίστοιχη παροχή</a:t>
              </a:r>
              <a:endParaRPr lang="el-GR" dirty="0"/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 flipH="1" flipV="1">
              <a:off x="7273636" y="4207715"/>
              <a:ext cx="498764" cy="191364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7219517" y="5943621"/>
              <a:ext cx="195825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 err="1" smtClean="0"/>
                <a:t>Εμβάδό</a:t>
              </a:r>
              <a:r>
                <a:rPr lang="el-GR" dirty="0" smtClean="0"/>
                <a:t> + Πλάτος ανώτατης στάθμης ποταμού</a:t>
              </a:r>
              <a:endParaRPr lang="el-GR" dirty="0"/>
            </a:p>
          </p:txBody>
        </p:sp>
        <p:cxnSp>
          <p:nvCxnSpPr>
            <p:cNvPr id="48" name="Straight Arrow Connector 47"/>
            <p:cNvCxnSpPr/>
            <p:nvPr/>
          </p:nvCxnSpPr>
          <p:spPr>
            <a:xfrm flipH="1" flipV="1">
              <a:off x="6458169" y="4207715"/>
              <a:ext cx="1023502" cy="176749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 flipH="1" flipV="1">
              <a:off x="8068544" y="4094018"/>
              <a:ext cx="434685" cy="38446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8124829" y="4380532"/>
              <a:ext cx="13092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 smtClean="0"/>
                <a:t>ταχύτητα</a:t>
              </a:r>
              <a:endParaRPr lang="el-GR" dirty="0"/>
            </a:p>
          </p:txBody>
        </p:sp>
      </p:grpSp>
    </p:spTree>
    <p:extLst>
      <p:ext uri="{BB962C8B-B14F-4D97-AF65-F5344CB8AC3E}">
        <p14:creationId xmlns:p14="http://schemas.microsoft.com/office/powerpoint/2010/main" val="1716999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0763" y="946221"/>
            <a:ext cx="4848225" cy="38957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7943" y="213928"/>
            <a:ext cx="303284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300" dirty="0" smtClean="0"/>
              <a:t>Δεδομένα καταιγίδας</a:t>
            </a:r>
            <a:endParaRPr lang="el-GR" sz="2300" dirty="0"/>
          </a:p>
        </p:txBody>
      </p:sp>
      <p:sp>
        <p:nvSpPr>
          <p:cNvPr id="6" name="TextBox 5"/>
          <p:cNvSpPr txBox="1"/>
          <p:nvPr/>
        </p:nvSpPr>
        <p:spPr>
          <a:xfrm>
            <a:off x="270164" y="1267691"/>
            <a:ext cx="404206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Ορίζουμε (για την περιοχή) τις μέγιστες 24ωρες βροχοπτώσεις που περιμένουμε να δούμε με περίοδο επαναφοράς 1,2,5,10,25,50 και 100 χρόνια.</a:t>
            </a:r>
          </a:p>
          <a:p>
            <a:r>
              <a:rPr lang="el-GR" dirty="0" smtClean="0"/>
              <a:t>Αυτό σημαίνει ότι, για παράδειγμα, στα 100 χρόνια υπάρχει πιθανότητα να δούμε μια φορά ημερήσια βροχόπτωση ίση με 253.4 </a:t>
            </a:r>
            <a:r>
              <a:rPr lang="en-US" dirty="0" smtClean="0"/>
              <a:t>mm</a:t>
            </a:r>
            <a:r>
              <a:rPr lang="el-GR" dirty="0" smtClean="0"/>
              <a:t> (περίοδος επαναφοράς 100 χρόνια).</a:t>
            </a:r>
          </a:p>
          <a:p>
            <a:r>
              <a:rPr lang="el-GR" dirty="0" smtClean="0"/>
              <a:t>Αντίστοιχα κάθε χρόνο περιμένουμε να δούμε ημερήσια βροχόπτωση ίση με 71.616 (περίοδος επαναφοράς 1 έτος)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07718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550" y="933450"/>
            <a:ext cx="9315450" cy="59245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93518"/>
            <a:ext cx="340073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200" dirty="0" smtClean="0"/>
              <a:t>Κατανομές βροχοπτώσεων </a:t>
            </a:r>
          </a:p>
          <a:p>
            <a:r>
              <a:rPr lang="el-GR" sz="2200" dirty="0" smtClean="0"/>
              <a:t>(προσαρμοσμένες στην υπό</a:t>
            </a:r>
          </a:p>
          <a:p>
            <a:r>
              <a:rPr lang="el-GR" sz="2200" dirty="0" smtClean="0"/>
              <a:t> μελέτη λεκάνη)</a:t>
            </a:r>
            <a:endParaRPr lang="el-GR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2597728"/>
            <a:ext cx="293023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500" dirty="0" smtClean="0"/>
              <a:t>Εδώ έχουμε την αθροιστική κατανομή στον χρόνο μιας καταιγίδας στην περιοχή που διαρκεί 24 ώρες.</a:t>
            </a:r>
          </a:p>
          <a:p>
            <a:r>
              <a:rPr lang="el-GR" sz="1500" dirty="0" smtClean="0"/>
              <a:t>Όπως φαίνεται από το διάγραμμα, στις 10 ώρες π.χ. έχει πέσει το 55% της συνολικής βροχόπτωσης.</a:t>
            </a:r>
          </a:p>
          <a:p>
            <a:r>
              <a:rPr lang="el-GR" sz="1500" dirty="0" smtClean="0"/>
              <a:t>Η κατανομή που δίνουμε έχει προκύψει από ωριαίες μετρήσεις οι οποίες αθροίζονται κάθε ώρα.</a:t>
            </a:r>
            <a:endParaRPr lang="el-GR" sz="1500" dirty="0"/>
          </a:p>
        </p:txBody>
      </p:sp>
    </p:spTree>
    <p:extLst>
      <p:ext uri="{BB962C8B-B14F-4D97-AF65-F5344CB8AC3E}">
        <p14:creationId xmlns:p14="http://schemas.microsoft.com/office/powerpoint/2010/main" val="3591054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450" y="1190625"/>
            <a:ext cx="9353550" cy="56673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781396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200" dirty="0" err="1"/>
              <a:t>Αδιάστατο</a:t>
            </a:r>
            <a:r>
              <a:rPr lang="el-GR" sz="2200" dirty="0"/>
              <a:t> </a:t>
            </a:r>
            <a:r>
              <a:rPr lang="el-GR" sz="2200" dirty="0" err="1"/>
              <a:t>Μοναδιαίο</a:t>
            </a:r>
            <a:r>
              <a:rPr lang="el-GR" sz="2200" dirty="0"/>
              <a:t> </a:t>
            </a:r>
            <a:r>
              <a:rPr lang="el-GR" sz="2200" dirty="0" err="1"/>
              <a:t>Υδρογράφημα</a:t>
            </a:r>
            <a:r>
              <a:rPr lang="el-GR" sz="2200" dirty="0"/>
              <a:t> (για την υπό μελέτη λεκάνη)</a:t>
            </a:r>
            <a:endParaRPr lang="el-GR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2597728"/>
            <a:ext cx="29302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500" dirty="0" smtClean="0"/>
              <a:t>Εδώ έχουμε την κατανομή στον χρόνο του </a:t>
            </a:r>
            <a:r>
              <a:rPr lang="el-GR" sz="1500" dirty="0" err="1" smtClean="0"/>
              <a:t>αδιάστατου</a:t>
            </a:r>
            <a:r>
              <a:rPr lang="el-GR" sz="1500" dirty="0" smtClean="0"/>
              <a:t> </a:t>
            </a:r>
            <a:r>
              <a:rPr lang="el-GR" sz="1500" dirty="0" err="1" smtClean="0"/>
              <a:t>μοναδιαίου</a:t>
            </a:r>
            <a:r>
              <a:rPr lang="el-GR" sz="1500" dirty="0" smtClean="0"/>
              <a:t> </a:t>
            </a:r>
            <a:r>
              <a:rPr lang="el-GR" sz="1500" dirty="0" err="1" smtClean="0"/>
              <a:t>υδρογραφήματος</a:t>
            </a:r>
            <a:r>
              <a:rPr lang="el-GR" sz="1500" dirty="0" smtClean="0"/>
              <a:t> του </a:t>
            </a:r>
            <a:r>
              <a:rPr lang="el-GR" sz="1500" dirty="0" err="1" smtClean="0"/>
              <a:t>Κεραμιανού</a:t>
            </a:r>
            <a:endParaRPr lang="el-GR" sz="1500" dirty="0" smtClean="0"/>
          </a:p>
          <a:p>
            <a:r>
              <a:rPr lang="el-GR" sz="1500" dirty="0" smtClean="0"/>
              <a:t>(βλ. </a:t>
            </a:r>
            <a:r>
              <a:rPr lang="el-GR" sz="1500" smtClean="0"/>
              <a:t>θεωρία)</a:t>
            </a:r>
            <a:endParaRPr lang="el-GR" sz="1500" dirty="0"/>
          </a:p>
        </p:txBody>
      </p:sp>
    </p:spTree>
    <p:extLst>
      <p:ext uri="{BB962C8B-B14F-4D97-AF65-F5344CB8AC3E}">
        <p14:creationId xmlns:p14="http://schemas.microsoft.com/office/powerpoint/2010/main" val="2074198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Συμπλήρωση δεδομένων (δείτε κυρίως τα βίντεο)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392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864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801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947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651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2367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6098"/>
            <a:ext cx="12192000" cy="550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6188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8050" y="1266825"/>
            <a:ext cx="5295900" cy="432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874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4225" y="695325"/>
            <a:ext cx="5543550" cy="546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432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370</Words>
  <Application>Microsoft Office PowerPoint</Application>
  <PresentationFormat>Widescreen</PresentationFormat>
  <Paragraphs>52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Ερμηνεία δεδομένων εισόδου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Συμπλήρωση δεδομένων (δείτε κυρίως τα βίντεο)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Sofia</dc:creator>
  <cp:lastModifiedBy>Sofia</cp:lastModifiedBy>
  <cp:revision>40</cp:revision>
  <dcterms:created xsi:type="dcterms:W3CDTF">2020-12-10T13:30:30Z</dcterms:created>
  <dcterms:modified xsi:type="dcterms:W3CDTF">2020-12-13T23:35:42Z</dcterms:modified>
</cp:coreProperties>
</file>