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4" r:id="rId18"/>
    <p:sldId id="285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B2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122" d="100"/>
          <a:sy n="122" d="100"/>
        </p:scale>
        <p:origin x="58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0BC31-CD50-4B76-A73A-017F1835FAD2}" type="datetimeFigureOut">
              <a:rPr lang="el-GR" smtClean="0"/>
              <a:t>29/10/2015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E0DA6-356F-4262-BED4-FE593900A62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2208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BF4C40-B950-47A9-A765-7F033A41CC4C}" type="datetimeFigureOut">
              <a:rPr lang="el-GR" smtClean="0"/>
              <a:t>29/10/2015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1AC35-C709-4A07-A837-802B737593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1964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1AC35-C709-4A07-A837-802B737593EF}" type="slidenum">
              <a:rPr lang="el-GR" smtClean="0"/>
              <a:pPr/>
              <a:t>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81703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gradFill flip="none" rotWithShape="1">
            <a:gsLst>
              <a:gs pos="0">
                <a:srgbClr val="86B2D9">
                  <a:shade val="30000"/>
                  <a:satMod val="115000"/>
                </a:srgbClr>
              </a:gs>
              <a:gs pos="50000">
                <a:srgbClr val="86B2D9">
                  <a:shade val="67500"/>
                  <a:satMod val="115000"/>
                </a:srgbClr>
              </a:gs>
              <a:gs pos="100000">
                <a:srgbClr val="86B2D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l-GR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12477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9036496" cy="504056"/>
          </a:xfrm>
          <a:gradFill flip="none" rotWithShape="1">
            <a:gsLst>
              <a:gs pos="0">
                <a:srgbClr val="86B2D9">
                  <a:shade val="30000"/>
                  <a:satMod val="115000"/>
                </a:srgbClr>
              </a:gs>
              <a:gs pos="50000">
                <a:srgbClr val="86B2D9">
                  <a:shade val="67500"/>
                  <a:satMod val="115000"/>
                </a:srgbClr>
              </a:gs>
              <a:gs pos="100000">
                <a:srgbClr val="86B2D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328" y="1052736"/>
            <a:ext cx="8663152" cy="5256584"/>
          </a:xfrm>
        </p:spPr>
        <p:txBody>
          <a:bodyPr/>
          <a:lstStyle>
            <a:lvl1pPr marL="457200" indent="-457200">
              <a:buFont typeface="Wingdings" pitchFamily="2" charset="2"/>
              <a:buChar char="ü"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914400" indent="-457200">
              <a:buFont typeface="Wingdings" pitchFamily="2" charset="2"/>
              <a:buChar char="§"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1143000" indent="-228600">
              <a:buFont typeface="Courier New" pitchFamily="49" charset="0"/>
              <a:buChar char="o"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>
            <a:lvl1pPr>
              <a:defRPr sz="12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22C995A-02DD-452B-9795-6A06BBC94BE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92067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251504" cy="752946"/>
          </a:xfrm>
          <a:gradFill flip="none" rotWithShape="1">
            <a:gsLst>
              <a:gs pos="0">
                <a:srgbClr val="86B2D9">
                  <a:shade val="30000"/>
                  <a:satMod val="115000"/>
                </a:srgbClr>
              </a:gs>
              <a:gs pos="50000">
                <a:srgbClr val="86B2D9">
                  <a:shade val="67500"/>
                  <a:satMod val="115000"/>
                </a:srgbClr>
              </a:gs>
              <a:gs pos="100000">
                <a:srgbClr val="86B2D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944724"/>
            <a:ext cx="3816424" cy="4968552"/>
          </a:xfrm>
        </p:spPr>
        <p:txBody>
          <a:bodyPr/>
          <a:lstStyle>
            <a:lvl1pPr marL="342900" indent="-342900">
              <a:buFont typeface="Wingdings" pitchFamily="2" charset="2"/>
              <a:buChar char="ü"/>
              <a:defRPr sz="2800"/>
            </a:lvl1pPr>
            <a:lvl2pPr marL="742950" indent="-285750">
              <a:buFont typeface="Wingdings" pitchFamily="2" charset="2"/>
              <a:buChar char="§"/>
              <a:defRPr sz="2400"/>
            </a:lvl2pPr>
            <a:lvl3pPr marL="1143000" indent="-228600">
              <a:buFont typeface="Courier New" pitchFamily="49" charset="0"/>
              <a:buChar char="o"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5976" y="980728"/>
            <a:ext cx="3891904" cy="5112568"/>
          </a:xfrm>
        </p:spPr>
        <p:txBody>
          <a:bodyPr/>
          <a:lstStyle>
            <a:lvl1pPr marL="342900" indent="-342900">
              <a:buFont typeface="Wingdings" pitchFamily="2" charset="2"/>
              <a:buChar char="ü"/>
              <a:defRPr sz="2800"/>
            </a:lvl1pPr>
            <a:lvl2pPr marL="742950" indent="-285750">
              <a:buFont typeface="Wingdings" pitchFamily="2" charset="2"/>
              <a:buChar char="§"/>
              <a:defRPr sz="2400"/>
            </a:lvl2pPr>
            <a:lvl3pPr marL="1143000" indent="-228600">
              <a:buFont typeface="Courier New" pitchFamily="49" charset="0"/>
              <a:buChar char="o"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  <p:pic>
        <p:nvPicPr>
          <p:cNvPr id="11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168" y="6289059"/>
            <a:ext cx="386719" cy="564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511958" y="648405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61935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4082"/>
          </a:xfrm>
          <a:prstGeom prst="rect">
            <a:avLst/>
          </a:prstGeom>
          <a:gradFill flip="none" rotWithShape="1">
            <a:gsLst>
              <a:gs pos="0">
                <a:srgbClr val="86B2D9">
                  <a:shade val="30000"/>
                  <a:satMod val="115000"/>
                </a:srgbClr>
              </a:gs>
              <a:gs pos="50000">
                <a:srgbClr val="86B2D9">
                  <a:shade val="67500"/>
                  <a:satMod val="115000"/>
                </a:srgbClr>
              </a:gs>
              <a:gs pos="100000">
                <a:srgbClr val="86B2D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764704"/>
            <a:ext cx="8502204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53336"/>
            <a:ext cx="9180512" cy="404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168" y="6289059"/>
            <a:ext cx="386719" cy="564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5200726"/>
            <a:ext cx="3528392" cy="16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lang="el-GR" sz="4400" kern="1200" dirty="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844825"/>
            <a:ext cx="7774632" cy="1755626"/>
          </a:xfrm>
        </p:spPr>
        <p:txBody>
          <a:bodyPr>
            <a:normAutofit/>
          </a:bodyPr>
          <a:lstStyle/>
          <a:p>
            <a:r>
              <a:rPr lang="el-GR" sz="3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Περιβαλλοντική Μετεωρολογία και Μοντέλα Ποιότητας αέρα</a:t>
            </a:r>
            <a:br>
              <a:rPr lang="el-GR" sz="3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el-GR" sz="3100" dirty="0" smtClean="0">
                <a:solidFill>
                  <a:srgbClr val="FF0000"/>
                </a:solidFill>
              </a:rPr>
              <a:t>Οριακό στρώμα</a:t>
            </a:r>
            <a:endParaRPr lang="el-GR" sz="31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838944"/>
          </a:xfrm>
        </p:spPr>
        <p:txBody>
          <a:bodyPr>
            <a:norm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619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ΑΟΣ: ΟΡΙΣΜΟΣ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Το κατώτερο τμήμα της τροπόσφαιρας που επηρεάζεται άμεσα από την παρουσία </a:t>
            </a:r>
            <a:r>
              <a:rPr lang="el-GR" dirty="0" smtClean="0"/>
              <a:t>της γήινης επιφάνειας.</a:t>
            </a:r>
          </a:p>
          <a:p>
            <a:r>
              <a:rPr lang="el-GR" dirty="0" smtClean="0"/>
              <a:t>Υπάρχουν  ημερήσιες διακυμάνσεις  </a:t>
            </a:r>
            <a:r>
              <a:rPr lang="el-GR" dirty="0"/>
              <a:t>της θερμοκρασίας, της υγρασίας, του ανέμου, και </a:t>
            </a:r>
            <a:r>
              <a:rPr lang="el-GR" dirty="0" smtClean="0"/>
              <a:t>της </a:t>
            </a:r>
            <a:r>
              <a:rPr lang="el-GR" dirty="0"/>
              <a:t>ρύπανσης. </a:t>
            </a:r>
          </a:p>
          <a:p>
            <a:r>
              <a:rPr lang="el-GR" dirty="0" smtClean="0"/>
              <a:t>Αναταράξεις </a:t>
            </a:r>
            <a:r>
              <a:rPr lang="el-GR" dirty="0"/>
              <a:t>είναι επίσης συνήθεις, και είναι μία από τις αιτίες της μοναδικής φύσης του </a:t>
            </a:r>
            <a:r>
              <a:rPr lang="el-GR" dirty="0" smtClean="0"/>
              <a:t>ABL.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/>
          <a:p>
            <a:fld id="{E22C995A-02DD-452B-9795-6A06BBC94BEE}" type="slidenum">
              <a:rPr lang="el-GR" smtClean="0"/>
              <a:pPr/>
              <a:t>2</a:t>
            </a:fld>
            <a:endParaRPr lang="el-G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00808"/>
            <a:ext cx="459641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56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Πρότυπη ατμόσφαιρα </a:t>
            </a:r>
            <a:endParaRPr lang="el-G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Ατμόσφαιρα </a:t>
            </a:r>
            <a:r>
              <a:rPr lang="el-GR" dirty="0"/>
              <a:t>απόλυτα </a:t>
            </a:r>
            <a:r>
              <a:rPr lang="el-GR" dirty="0" smtClean="0"/>
              <a:t>ξηρή</a:t>
            </a:r>
          </a:p>
          <a:p>
            <a:r>
              <a:rPr lang="el-GR" dirty="0"/>
              <a:t>Σ</a:t>
            </a:r>
            <a:r>
              <a:rPr lang="el-GR" dirty="0" smtClean="0"/>
              <a:t>ταθερή σύσταση</a:t>
            </a:r>
          </a:p>
          <a:p>
            <a:r>
              <a:rPr lang="el-GR" dirty="0"/>
              <a:t>Σ</a:t>
            </a:r>
            <a:r>
              <a:rPr lang="el-GR" dirty="0" smtClean="0"/>
              <a:t>υμπεριφέρεται </a:t>
            </a:r>
            <a:r>
              <a:rPr lang="el-GR" dirty="0"/>
              <a:t>σαν ιδανικό </a:t>
            </a:r>
            <a:r>
              <a:rPr lang="el-GR" dirty="0" smtClean="0"/>
              <a:t>αέριο</a:t>
            </a:r>
          </a:p>
          <a:p>
            <a:r>
              <a:rPr lang="el-GR" dirty="0"/>
              <a:t>Σ</a:t>
            </a:r>
            <a:r>
              <a:rPr lang="el-GR" dirty="0" smtClean="0"/>
              <a:t>τη </a:t>
            </a:r>
            <a:r>
              <a:rPr lang="el-GR" dirty="0"/>
              <a:t>μέση στάθμη θαλάσσης (Μ.Σ.Θ.) η θερμοκρασία είναι </a:t>
            </a:r>
            <a:r>
              <a:rPr lang="el-GR" b="1" dirty="0"/>
              <a:t>15</a:t>
            </a:r>
            <a:r>
              <a:rPr lang="el-GR" b="1" baseline="30000" dirty="0"/>
              <a:t>ο</a:t>
            </a:r>
            <a:r>
              <a:rPr lang="el-GR" b="1" dirty="0"/>
              <a:t>C</a:t>
            </a:r>
            <a:r>
              <a:rPr lang="el-GR" dirty="0"/>
              <a:t>, η πίεση </a:t>
            </a:r>
            <a:r>
              <a:rPr lang="el-GR" b="1" dirty="0"/>
              <a:t>1013.25 </a:t>
            </a:r>
            <a:r>
              <a:rPr lang="el-GR" b="1" dirty="0" err="1"/>
              <a:t>hPa</a:t>
            </a:r>
            <a:r>
              <a:rPr lang="el-GR" dirty="0"/>
              <a:t> (ή </a:t>
            </a:r>
            <a:r>
              <a:rPr lang="el-GR" b="1" dirty="0"/>
              <a:t>29.92 </a:t>
            </a:r>
            <a:r>
              <a:rPr lang="el-GR" b="1" dirty="0" err="1"/>
              <a:t>in.Hg</a:t>
            </a:r>
            <a:r>
              <a:rPr lang="el-GR" dirty="0"/>
              <a:t>) και η πυκνότητα 1.225 </a:t>
            </a:r>
            <a:r>
              <a:rPr lang="el-GR" dirty="0" smtClean="0"/>
              <a:t>kg/m</a:t>
            </a:r>
            <a:r>
              <a:rPr lang="el-GR" baseline="30000" dirty="0" smtClean="0"/>
              <a:t>3</a:t>
            </a:r>
          </a:p>
          <a:p>
            <a:r>
              <a:rPr lang="el-GR" dirty="0"/>
              <a:t>Η</a:t>
            </a:r>
            <a:r>
              <a:rPr lang="el-GR" dirty="0" smtClean="0"/>
              <a:t> </a:t>
            </a:r>
            <a:r>
              <a:rPr lang="el-GR" dirty="0"/>
              <a:t>κατακόρυφη θερμοβαθμίδα στην τροπόσφαιρα (μέχρι 11km) είναι ίση με </a:t>
            </a:r>
            <a:r>
              <a:rPr lang="el-GR" b="1" dirty="0"/>
              <a:t>6.5</a:t>
            </a:r>
            <a:r>
              <a:rPr lang="el-GR" b="1" baseline="30000" dirty="0"/>
              <a:t>ο</a:t>
            </a:r>
            <a:r>
              <a:rPr lang="el-GR" b="1" dirty="0"/>
              <a:t>C/ 1000 m (2</a:t>
            </a:r>
            <a:r>
              <a:rPr lang="el-GR" b="1" baseline="30000" dirty="0"/>
              <a:t>ο</a:t>
            </a:r>
            <a:r>
              <a:rPr lang="el-GR" b="1" dirty="0"/>
              <a:t>C/ 1000 πόδια</a:t>
            </a:r>
            <a:r>
              <a:rPr lang="el-GR" b="1" dirty="0" smtClean="0"/>
              <a:t>) </a:t>
            </a:r>
            <a:r>
              <a:rPr lang="el-GR" dirty="0" smtClean="0"/>
              <a:t>από </a:t>
            </a:r>
            <a:r>
              <a:rPr lang="el-GR" dirty="0"/>
              <a:t>ύψος 11 </a:t>
            </a:r>
            <a:r>
              <a:rPr lang="el-GR" dirty="0" err="1"/>
              <a:t>km</a:t>
            </a:r>
            <a:r>
              <a:rPr lang="el-GR" dirty="0"/>
              <a:t> έως 20 </a:t>
            </a:r>
            <a:r>
              <a:rPr lang="el-GR" dirty="0" err="1"/>
              <a:t>km</a:t>
            </a:r>
            <a:r>
              <a:rPr lang="el-GR" dirty="0"/>
              <a:t>, η θερμοκρασία είναι </a:t>
            </a:r>
            <a:r>
              <a:rPr lang="el-GR" dirty="0" smtClean="0"/>
              <a:t>σταθερή</a:t>
            </a:r>
            <a:r>
              <a:rPr lang="en-US" dirty="0" smtClean="0"/>
              <a:t>.</a:t>
            </a:r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C995A-02DD-452B-9795-6A06BBC94BEE}" type="slidenum">
              <a:rPr lang="el-GR" smtClean="0"/>
              <a:pPr/>
              <a:t>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3644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dirty="0" smtClean="0"/>
              <a:t>Ευστάθεια ατμόσφαιρας: Αρχικές έννοιες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80728"/>
            <a:ext cx="4473141" cy="5760640"/>
          </a:xfrm>
        </p:spPr>
        <p:txBody>
          <a:bodyPr>
            <a:normAutofit fontScale="47500" lnSpcReduction="20000"/>
          </a:bodyPr>
          <a:lstStyle/>
          <a:p>
            <a:r>
              <a:rPr lang="el-GR" dirty="0"/>
              <a:t>Για να </a:t>
            </a:r>
            <a:r>
              <a:rPr lang="el-GR" dirty="0" smtClean="0"/>
              <a:t>προσδιορίσουμε την στατική ευστάθεια  εξετάζουμε τι </a:t>
            </a:r>
            <a:r>
              <a:rPr lang="el-GR" dirty="0"/>
              <a:t>θα συμβεί </a:t>
            </a:r>
            <a:r>
              <a:rPr lang="el-GR" dirty="0" smtClean="0"/>
              <a:t>σε αέρια μάζα αν εκτοπιστεί σε μικρή </a:t>
            </a:r>
            <a:r>
              <a:rPr lang="el-GR" dirty="0"/>
              <a:t>απόσταση προς τα πάνω ή προς τα κάτω. </a:t>
            </a:r>
            <a:endParaRPr lang="el-GR" dirty="0" smtClean="0"/>
          </a:p>
          <a:p>
            <a:r>
              <a:rPr lang="el-GR" dirty="0" smtClean="0"/>
              <a:t>Αν η μάζα αέρα επιστρέψει στην αρχική θέση τότε το περιβάλλον λέγεται ευσταθές. </a:t>
            </a:r>
            <a:r>
              <a:rPr lang="el-GR" dirty="0"/>
              <a:t>Ελλείψει άλλων δυνάμεων, </a:t>
            </a:r>
            <a:r>
              <a:rPr lang="el-GR" dirty="0" smtClean="0"/>
              <a:t>το ευσταθές περιβάλλον έχει στρωτή ροή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l-GR" dirty="0" smtClean="0"/>
              <a:t>Αν </a:t>
            </a:r>
            <a:r>
              <a:rPr lang="el-GR" dirty="0"/>
              <a:t>η μάζα αέρα </a:t>
            </a:r>
            <a:r>
              <a:rPr lang="el-GR" dirty="0" smtClean="0"/>
              <a:t>δεν επιστρέψει </a:t>
            </a:r>
            <a:r>
              <a:rPr lang="el-GR" dirty="0"/>
              <a:t>στην αρχική θέση τότε το περιβάλλον λέγεται </a:t>
            </a:r>
            <a:r>
              <a:rPr lang="el-GR" dirty="0" smtClean="0"/>
              <a:t>ασταθές. </a:t>
            </a:r>
            <a:r>
              <a:rPr lang="el-GR" dirty="0"/>
              <a:t>Ασταθείς περιοχές είναι </a:t>
            </a:r>
            <a:r>
              <a:rPr lang="el-GR" dirty="0" smtClean="0"/>
              <a:t>ταραγμένες και  θυελλώδεις.</a:t>
            </a:r>
          </a:p>
          <a:p>
            <a:r>
              <a:rPr lang="el-GR" dirty="0" smtClean="0"/>
              <a:t>Αν η εκτοπισμένη μάζα αέρα έχει </a:t>
            </a:r>
            <a:r>
              <a:rPr lang="el-GR" dirty="0"/>
              <a:t>θερμοκρασία ίση με αυτή </a:t>
            </a:r>
            <a:r>
              <a:rPr lang="el-GR" dirty="0" smtClean="0"/>
              <a:t>του περιβάλλοντός του τότε το περιβάλλον </a:t>
            </a:r>
            <a:r>
              <a:rPr lang="el-GR" dirty="0"/>
              <a:t>είναι στατικά ουδέτερο</a:t>
            </a:r>
            <a:r>
              <a:rPr lang="el-GR" dirty="0" smtClean="0"/>
              <a:t>.</a:t>
            </a:r>
          </a:p>
          <a:p>
            <a:r>
              <a:rPr lang="el-GR" dirty="0" smtClean="0"/>
              <a:t>Στο διπλανό σχήμα , </a:t>
            </a:r>
            <a:r>
              <a:rPr lang="el-GR" dirty="0"/>
              <a:t>μάζα αέρα </a:t>
            </a:r>
            <a:r>
              <a:rPr lang="el-GR" dirty="0" smtClean="0"/>
              <a:t>βρίσκεται σε p </a:t>
            </a:r>
            <a:r>
              <a:rPr lang="el-GR" dirty="0"/>
              <a:t>= 83 </a:t>
            </a:r>
            <a:r>
              <a:rPr lang="el-GR" dirty="0" err="1"/>
              <a:t>kPa</a:t>
            </a:r>
            <a:r>
              <a:rPr lang="el-GR" dirty="0"/>
              <a:t>, και T = 5 ° C, και στη συνέχεια </a:t>
            </a:r>
            <a:r>
              <a:rPr lang="el-GR" dirty="0" smtClean="0"/>
              <a:t>ανεβαίνει ξηρά </a:t>
            </a:r>
            <a:r>
              <a:rPr lang="el-GR" dirty="0" err="1" smtClean="0"/>
              <a:t>αδιαβατικά</a:t>
            </a:r>
            <a:r>
              <a:rPr lang="el-GR" dirty="0" smtClean="0"/>
              <a:t> ακολουθώντας την </a:t>
            </a:r>
            <a:r>
              <a:rPr lang="el-GR" dirty="0" err="1" smtClean="0"/>
              <a:t>αδιαβατική</a:t>
            </a:r>
            <a:r>
              <a:rPr lang="el-GR" dirty="0" smtClean="0"/>
              <a:t> των  </a:t>
            </a:r>
            <a:r>
              <a:rPr lang="el-GR" dirty="0"/>
              <a:t>20 ° C </a:t>
            </a:r>
            <a:r>
              <a:rPr lang="el-GR" dirty="0" smtClean="0"/>
              <a:t>. Αν ανεβεί σε ύψος όπου </a:t>
            </a:r>
            <a:r>
              <a:rPr lang="el-GR" dirty="0"/>
              <a:t>η πίεση είναι P = 60 </a:t>
            </a:r>
            <a:r>
              <a:rPr lang="el-GR" dirty="0" err="1"/>
              <a:t>kPa</a:t>
            </a:r>
            <a:r>
              <a:rPr lang="el-GR" dirty="0"/>
              <a:t>, νέα θερμοκρασία του είναι περίπου T = -20 ° C. </a:t>
            </a:r>
            <a:r>
              <a:rPr lang="el-GR" dirty="0" smtClean="0"/>
              <a:t>Η μάζα αέρα είναι </a:t>
            </a:r>
            <a:r>
              <a:rPr lang="el-GR" dirty="0"/>
              <a:t>πιο </a:t>
            </a:r>
            <a:r>
              <a:rPr lang="el-GR" dirty="0" smtClean="0"/>
              <a:t>ψυχρή  </a:t>
            </a:r>
            <a:r>
              <a:rPr lang="el-GR" dirty="0"/>
              <a:t>από </a:t>
            </a:r>
            <a:r>
              <a:rPr lang="el-GR" dirty="0" smtClean="0"/>
              <a:t>τον αέρα που την περιβάλλει (</a:t>
            </a:r>
            <a:r>
              <a:rPr lang="el-GR" dirty="0"/>
              <a:t>παχιά </a:t>
            </a:r>
            <a:r>
              <a:rPr lang="el-GR" dirty="0" smtClean="0"/>
              <a:t>γραμμή) </a:t>
            </a:r>
            <a:r>
              <a:rPr lang="el-GR" dirty="0"/>
              <a:t>σε εκείνο το ίδιο ύψος, </a:t>
            </a:r>
            <a:r>
              <a:rPr lang="el-GR" dirty="0" smtClean="0"/>
              <a:t>και κατεβαίνει </a:t>
            </a:r>
            <a:r>
              <a:rPr lang="el-GR" dirty="0"/>
              <a:t>πίσω στην αφετηρία της.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C995A-02DD-452B-9795-6A06BBC94BEE}" type="slidenum">
              <a:rPr lang="el-GR" smtClean="0"/>
              <a:pPr/>
              <a:t>4</a:t>
            </a:fld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68760"/>
            <a:ext cx="4027326" cy="447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41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-99392"/>
            <a:ext cx="7991872" cy="634082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Κανόνες ευστάθειας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576" y="548680"/>
            <a:ext cx="7560840" cy="6408712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Λόγω </a:t>
            </a:r>
            <a:r>
              <a:rPr lang="el-GR" dirty="0" smtClean="0"/>
              <a:t>των ημερήσιων μεταβολών  ακτινοβολίας, θέρμανσης </a:t>
            </a:r>
            <a:r>
              <a:rPr lang="el-GR" dirty="0"/>
              <a:t>και </a:t>
            </a:r>
            <a:r>
              <a:rPr lang="el-GR" dirty="0" smtClean="0"/>
              <a:t>ψύξης, </a:t>
            </a:r>
            <a:r>
              <a:rPr lang="el-GR" dirty="0"/>
              <a:t>υπάρχει </a:t>
            </a:r>
            <a:r>
              <a:rPr lang="el-GR" dirty="0" smtClean="0"/>
              <a:t>ένας ημερήσιος κύκλος </a:t>
            </a:r>
            <a:r>
              <a:rPr lang="el-GR" dirty="0"/>
              <a:t>της στατικής ευστάθειας στο </a:t>
            </a:r>
            <a:r>
              <a:rPr lang="el-GR" dirty="0" smtClean="0"/>
              <a:t>ΑΟΣ. </a:t>
            </a:r>
            <a:r>
              <a:rPr lang="el-GR" dirty="0"/>
              <a:t/>
            </a:r>
            <a:br>
              <a:rPr lang="el-GR" dirty="0"/>
            </a:br>
            <a:endParaRPr lang="el-GR" dirty="0" smtClean="0"/>
          </a:p>
          <a:p>
            <a:pPr lvl="1"/>
            <a:r>
              <a:rPr lang="el-GR" dirty="0" smtClean="0"/>
              <a:t>Ευσταθής </a:t>
            </a:r>
            <a:r>
              <a:rPr lang="el-GR" dirty="0"/>
              <a:t>ατμόσφαιρα συνδέεται με χαμηλούς  ανέμους και με έδαφος που είναι πιο ψυχρό από τον αέρα. Αυτό συμβαίνει συνήθως τη νύχτα με καθαρό ουρανό, ή όταν θερμός αέρας φυσά πάνω από μια ψυχρότερη επιφάνεια τη μέρα ή την νύχτα. ημέρες. Αναταράξεις είναι χαμηλές  ή μερικές φορές ανύπαρκτες σε ευσταθή στρώματα που γειτνιάζουν με το έδαφος. Τα ευσταθή στρώματα  αέρα είναι συνήθως ρηχά (20 - 500 m) σε σύγκριση με τα ασταθή ημέρας περιπτώσεις.</a:t>
            </a:r>
          </a:p>
          <a:p>
            <a:pPr lvl="1"/>
            <a:r>
              <a:rPr lang="el-GR" dirty="0" smtClean="0"/>
              <a:t>Ασταθής αέρας σε επαφή </a:t>
            </a:r>
            <a:r>
              <a:rPr lang="el-GR" dirty="0"/>
              <a:t>με το έδαφος συνδέεται με δυνατούς ανέμους και </a:t>
            </a:r>
            <a:r>
              <a:rPr lang="el-GR" dirty="0" smtClean="0"/>
              <a:t>με έδαφος που </a:t>
            </a:r>
            <a:r>
              <a:rPr lang="el-GR" dirty="0"/>
              <a:t>είναι θερμότερο από τον αέρα. Αυτό </a:t>
            </a:r>
            <a:r>
              <a:rPr lang="el-GR" dirty="0" smtClean="0"/>
              <a:t>συμβαίνει τις </a:t>
            </a:r>
            <a:r>
              <a:rPr lang="el-GR" dirty="0"/>
              <a:t>ηλιόλουστες μέρες με καλό </a:t>
            </a:r>
            <a:r>
              <a:rPr lang="el-GR" dirty="0" smtClean="0"/>
              <a:t>καιρό. </a:t>
            </a:r>
            <a:r>
              <a:rPr lang="el-GR" dirty="0"/>
              <a:t>Μπορεί επίσης να εμφανιστεί όταν φυσάει κρύος αέρας πάνω από </a:t>
            </a:r>
            <a:r>
              <a:rPr lang="el-GR" dirty="0" smtClean="0"/>
              <a:t>μια θερμότερη </a:t>
            </a:r>
            <a:r>
              <a:rPr lang="el-GR" dirty="0"/>
              <a:t>επιφάνεια, μέρα ή νύχτα. Σε ασταθείς συνθήκες, </a:t>
            </a:r>
            <a:r>
              <a:rPr lang="el-GR" dirty="0" smtClean="0"/>
              <a:t>μάζες αέρα ανεβαίνουν από </a:t>
            </a:r>
            <a:r>
              <a:rPr lang="el-GR" dirty="0"/>
              <a:t>την επιφάνεια </a:t>
            </a:r>
            <a:r>
              <a:rPr lang="el-GR" dirty="0" smtClean="0"/>
              <a:t>σε </a:t>
            </a:r>
            <a:r>
              <a:rPr lang="el-GR" dirty="0"/>
              <a:t>ύψος από </a:t>
            </a:r>
            <a:r>
              <a:rPr lang="el-GR" dirty="0" smtClean="0"/>
              <a:t>1-4</a:t>
            </a:r>
            <a:r>
              <a:rPr lang="en-US" dirty="0" smtClean="0"/>
              <a:t>km </a:t>
            </a:r>
            <a:r>
              <a:rPr lang="el-GR" dirty="0" smtClean="0"/>
              <a:t>, </a:t>
            </a:r>
            <a:r>
              <a:rPr lang="el-GR" dirty="0"/>
              <a:t>και </a:t>
            </a:r>
            <a:r>
              <a:rPr lang="el-GR" dirty="0" smtClean="0"/>
              <a:t>οι αναταράξεις </a:t>
            </a:r>
            <a:r>
              <a:rPr lang="el-GR" dirty="0"/>
              <a:t>στο εσωτερικό αυτού του στρώματος είναι </a:t>
            </a:r>
            <a:r>
              <a:rPr lang="el-GR" dirty="0" smtClean="0"/>
              <a:t>έντονες.</a:t>
            </a:r>
          </a:p>
          <a:p>
            <a:pPr lvl="1"/>
            <a:r>
              <a:rPr lang="el-GR" dirty="0" smtClean="0"/>
              <a:t>Μεταξύ </a:t>
            </a:r>
            <a:r>
              <a:rPr lang="el-GR" dirty="0"/>
              <a:t>αυτών των δύο άκρων είναι </a:t>
            </a:r>
            <a:r>
              <a:rPr lang="el-GR" dirty="0" smtClean="0"/>
              <a:t>οι ουδέτερες </a:t>
            </a:r>
            <a:r>
              <a:rPr lang="el-GR" dirty="0"/>
              <a:t>συνθήκες, όπου οι άνεμοι είναι </a:t>
            </a:r>
            <a:r>
              <a:rPr lang="el-GR" dirty="0" smtClean="0"/>
              <a:t>μέτριοι </a:t>
            </a:r>
            <a:r>
              <a:rPr lang="el-GR" dirty="0"/>
              <a:t>έως </a:t>
            </a:r>
            <a:r>
              <a:rPr lang="el-GR" dirty="0" smtClean="0"/>
              <a:t>ισχυροί και </a:t>
            </a:r>
            <a:r>
              <a:rPr lang="el-GR" dirty="0"/>
              <a:t>υπάρχει </a:t>
            </a:r>
            <a:r>
              <a:rPr lang="el-GR" dirty="0" smtClean="0"/>
              <a:t>χαμηλή  θέρμανση </a:t>
            </a:r>
            <a:r>
              <a:rPr lang="el-GR" dirty="0"/>
              <a:t>ή </a:t>
            </a:r>
            <a:r>
              <a:rPr lang="el-GR" dirty="0" smtClean="0"/>
              <a:t>ψύξη </a:t>
            </a:r>
            <a:r>
              <a:rPr lang="el-GR" dirty="0"/>
              <a:t>από την επιφάνεια. Αυτά συμβαίνουν </a:t>
            </a:r>
            <a:r>
              <a:rPr lang="el-GR" dirty="0" smtClean="0"/>
              <a:t>σε  </a:t>
            </a:r>
            <a:r>
              <a:rPr lang="el-GR" dirty="0"/>
              <a:t>συνθήκες </a:t>
            </a:r>
            <a:r>
              <a:rPr lang="el-GR" dirty="0" smtClean="0"/>
              <a:t>πλήρους νέφωσης, </a:t>
            </a:r>
            <a:r>
              <a:rPr lang="el-GR" dirty="0"/>
              <a:t>που συχνά συνδέεται με κακές καιρικές συνθήκες.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/>
          <a:p>
            <a:fld id="{E22C995A-02DD-452B-9795-6A06BBC94BEE}" type="slidenum">
              <a:rPr lang="el-GR" smtClean="0"/>
              <a:pPr/>
              <a:t>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9560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Στρώμα ανάμιξης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67544" y="764704"/>
            <a:ext cx="4091013" cy="5904656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l-GR" dirty="0"/>
              <a:t>Μέσα στο οριακό στρώμα κυριαρχεί η τυρβώδης ροή, η οποία είναι αρκετές τάξεις μεγέθους πιο αποτελεσματική στη μεταφορά θερμότητας, υγρασίας και ορμής σε σχέση με τη μοριακή διάχυση. </a:t>
            </a:r>
            <a:r>
              <a:rPr lang="el-GR" dirty="0" smtClean="0"/>
              <a:t> Όταν η τύρβη είναι πολύ σημαντική τότε το ΑΟΣ ονομάζεται ΣΤΡΩΜΑ ΑΝΑΜΙΞΗΣ</a:t>
            </a:r>
            <a:r>
              <a:rPr lang="en-US" dirty="0" smtClean="0"/>
              <a:t> (Mixing Layer-ML)</a:t>
            </a:r>
            <a:r>
              <a:rPr lang="el-GR" dirty="0" smtClean="0"/>
              <a:t>.</a:t>
            </a:r>
          </a:p>
          <a:p>
            <a:pPr algn="just"/>
            <a:r>
              <a:rPr lang="el-GR" dirty="0" smtClean="0"/>
              <a:t>Πάνω από το στρώμα ανάμιξης ο αέρας δεν επηρεάζεται από την τύρβη και η ατμόσφαιρα ονομάζεται ΕΛΕΥΘΕΡΗ. </a:t>
            </a:r>
          </a:p>
          <a:p>
            <a:pPr algn="just"/>
            <a:r>
              <a:rPr lang="el-GR" dirty="0" smtClean="0"/>
              <a:t>Η </a:t>
            </a:r>
            <a:r>
              <a:rPr lang="el-GR" dirty="0"/>
              <a:t>ύπαρξη της τυρβώδους ροής επιτρέπει στο οριακό στρώμα να ανταποκρίνεται σχετικά γρήγορα σε μεταβολές που πραγματοποιούνται στην επιφάνεια του εδάφους</a:t>
            </a:r>
            <a:r>
              <a:rPr lang="el-GR" dirty="0" smtClean="0"/>
              <a:t>.</a:t>
            </a:r>
          </a:p>
          <a:p>
            <a:pPr algn="just"/>
            <a:r>
              <a:rPr lang="el-GR" dirty="0" smtClean="0"/>
              <a:t> </a:t>
            </a:r>
            <a:r>
              <a:rPr lang="el-GR" dirty="0"/>
              <a:t>Η έλλειψη της τυρβώδους ροής πάνω από το οριακό στρώμα σημαίνει ότι η ελεύθερη ατμόσφαιρα δεν επηρεάζεται τόσο σημαντικά από το έδαφος. </a:t>
            </a:r>
          </a:p>
          <a:p>
            <a:endParaRPr lang="el-GR" dirty="0"/>
          </a:p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/>
          <a:p>
            <a:fld id="{E22C995A-02DD-452B-9795-6A06BBC94BEE}" type="slidenum">
              <a:rPr lang="el-GR" smtClean="0"/>
              <a:pPr/>
              <a:t>6</a:t>
            </a:fld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980728"/>
            <a:ext cx="4427984" cy="547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88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Θερμοκρασιακή αναστροφή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944724"/>
            <a:ext cx="4464496" cy="4968552"/>
          </a:xfrm>
        </p:spPr>
        <p:txBody>
          <a:bodyPr>
            <a:normAutofit/>
          </a:bodyPr>
          <a:lstStyle/>
          <a:p>
            <a:r>
              <a:rPr lang="el-GR" dirty="0" smtClean="0"/>
              <a:t> Μέσα </a:t>
            </a:r>
            <a:r>
              <a:rPr lang="el-GR" dirty="0"/>
              <a:t>στο οριακό στρώμα είναι δυνατό να υπάρξουν περιοχές που η θερμοκρασία αυξάνεται με το ύψος. Το φαινόμενο αυτό καλείται θερμοκρασιακή αναστροφή. </a:t>
            </a:r>
            <a:endParaRPr lang="el-GR" dirty="0" smtClean="0"/>
          </a:p>
          <a:p>
            <a:r>
              <a:rPr lang="el-GR" dirty="0" smtClean="0"/>
              <a:t>Η Θ.Α. παγιδεύει τον αέρα στο στρώμα ανάμιξης.</a:t>
            </a:r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/>
          <a:p>
            <a:fld id="{E22C995A-02DD-452B-9795-6A06BBC94BEE}" type="slidenum">
              <a:rPr lang="el-GR" smtClean="0"/>
              <a:pPr/>
              <a:t>7</a:t>
            </a:fld>
            <a:endParaRPr lang="el-GR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172" y="476672"/>
            <a:ext cx="2727456" cy="337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17032"/>
            <a:ext cx="3103563" cy="278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04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Είδη θερμοκρασιακής αναστροφής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 smtClean="0"/>
              <a:t>Αναστροφή </a:t>
            </a:r>
            <a:r>
              <a:rPr lang="el-GR" dirty="0" err="1" smtClean="0"/>
              <a:t>ακτινοβολίας:</a:t>
            </a:r>
            <a:r>
              <a:rPr lang="el-GR" dirty="0" err="1"/>
              <a:t>Αναστροφή</a:t>
            </a:r>
            <a:r>
              <a:rPr lang="el-GR" dirty="0"/>
              <a:t> ακτινοβολίας πραγματοποιείται όταν ο αέρας κοντά στο έδαφος είναι ψυχρότερος από τον υπερκείμενο αέρα. Ιδανικές συνθήκες για την ύπαρξη αναστροφής ακτινοβολίας υπάρχουν κατά τη διάρκεια κρύας και ανέφελης νύχτας. Η ανάστροφη ευνοείται επίσης αν ο αέρας έχει μικρή περιεκτικότητα σε υγρασία. </a:t>
            </a:r>
          </a:p>
          <a:p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 smtClean="0"/>
              <a:t>Αναστροφή κατάπτωσης: μάζα </a:t>
            </a:r>
            <a:r>
              <a:rPr lang="el-GR" dirty="0"/>
              <a:t>θερμαίνεται </a:t>
            </a:r>
            <a:r>
              <a:rPr lang="el-GR" dirty="0" err="1"/>
              <a:t>αδιαβατικά</a:t>
            </a:r>
            <a:r>
              <a:rPr lang="el-GR" dirty="0"/>
              <a:t> και αρχίζει να κατέρχεται μέσα στην ατμόσφαιρα. Κατά την </a:t>
            </a:r>
            <a:r>
              <a:rPr lang="el-GR" dirty="0" smtClean="0"/>
              <a:t>κάθοδο ο </a:t>
            </a:r>
            <a:r>
              <a:rPr lang="el-GR" dirty="0"/>
              <a:t>αέρας θερμαίνεται, συμπιέζεται, ενώ ταυτόχρονα μειώνεται και η σχετική του υγρασία. Τελικά το ανώτερο στρώμα του αέρα είναι θερμότερο από το κατώτερο και σχηματίζεται </a:t>
            </a:r>
            <a:r>
              <a:rPr lang="el-GR" dirty="0" smtClean="0"/>
              <a:t>αναστροφή </a:t>
            </a:r>
            <a:r>
              <a:rPr lang="el-GR" dirty="0"/>
              <a:t>κατάπτωσης. Οι αναστροφές κατάπτωσης ευνοούνται όταν υπάρχει </a:t>
            </a:r>
            <a:r>
              <a:rPr lang="el-GR" dirty="0" err="1"/>
              <a:t>αντικυκλωνικό</a:t>
            </a:r>
            <a:r>
              <a:rPr lang="el-GR" dirty="0"/>
              <a:t> καιρικό </a:t>
            </a:r>
            <a:r>
              <a:rPr lang="el-GR" dirty="0" smtClean="0"/>
              <a:t>σύστημα.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82226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l-GR" dirty="0" smtClean="0"/>
              <a:t>ΑΟΣ και συστήματα καιρού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smtClean="0"/>
              <a:t>Το ΑΟΣ επηρεάζεται από τα συνοπτικά συστήματα καιρού. </a:t>
            </a:r>
          </a:p>
          <a:p>
            <a:r>
              <a:rPr lang="el-GR" dirty="0" smtClean="0"/>
              <a:t>Στο Β. Ημισφαίριο οι άνεμοι στο ΑΟΣ κινούνται ωρολογιακά και με κατεύθυνση προς τα έξω από τα συστήματα υψηλών πιέσεων και κινούνται </a:t>
            </a:r>
            <a:r>
              <a:rPr lang="el-GR" dirty="0" err="1" smtClean="0"/>
              <a:t>αντι</a:t>
            </a:r>
            <a:r>
              <a:rPr lang="el-GR" dirty="0" smtClean="0"/>
              <a:t>-ωρολογιακά με κατεύθυνση προς τα μέσα σε συστήματα χαμηλών πιέσεων. 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/>
          <a:p>
            <a:fld id="{E22C995A-02DD-452B-9795-6A06BBC94BEE}" type="slidenum">
              <a:rPr lang="el-GR" smtClean="0"/>
              <a:pPr/>
              <a:t>9</a:t>
            </a:fld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526" y="548680"/>
            <a:ext cx="1316037" cy="170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485" y="2057400"/>
            <a:ext cx="33877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Callout 1 5"/>
          <p:cNvSpPr/>
          <p:nvPr/>
        </p:nvSpPr>
        <p:spPr>
          <a:xfrm>
            <a:off x="4355976" y="5373216"/>
            <a:ext cx="1928637" cy="1080120"/>
          </a:xfrm>
          <a:prstGeom prst="borderCallout1">
            <a:avLst>
              <a:gd name="adj1" fmla="val 18750"/>
              <a:gd name="adj2" fmla="val -8333"/>
              <a:gd name="adj3" fmla="val -233825"/>
              <a:gd name="adj4" fmla="val 881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 smtClean="0"/>
              <a:t>Αύξηση πίεσης → Πίεση της αναστροφής προς τα κάτω </a:t>
            </a:r>
            <a:r>
              <a:rPr lang="el-GR" sz="1400" dirty="0"/>
              <a:t>→ </a:t>
            </a:r>
            <a:r>
              <a:rPr lang="el-GR" sz="1400" dirty="0" smtClean="0"/>
              <a:t>Αύξηση της ρύπανσης</a:t>
            </a:r>
            <a:endParaRPr lang="el-GR" sz="1400" dirty="0"/>
          </a:p>
        </p:txBody>
      </p:sp>
      <p:sp>
        <p:nvSpPr>
          <p:cNvPr id="12" name="Line Callout 1 11"/>
          <p:cNvSpPr/>
          <p:nvPr/>
        </p:nvSpPr>
        <p:spPr>
          <a:xfrm>
            <a:off x="6591573" y="5373216"/>
            <a:ext cx="1928637" cy="792088"/>
          </a:xfrm>
          <a:prstGeom prst="borderCallout1">
            <a:avLst>
              <a:gd name="adj1" fmla="val 18750"/>
              <a:gd name="adj2" fmla="val -8333"/>
              <a:gd name="adj3" fmla="val -241040"/>
              <a:gd name="adj4" fmla="val 703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 smtClean="0"/>
              <a:t>Μείωση  πίεσης → Εξαφάνιση αναστροφής</a:t>
            </a:r>
            <a:r>
              <a:rPr lang="el-GR" sz="1400" dirty="0"/>
              <a:t> </a:t>
            </a:r>
            <a:r>
              <a:rPr lang="el-GR" sz="1400" dirty="0" smtClean="0"/>
              <a:t>→ Μείωση της ρύπανσης </a:t>
            </a:r>
            <a:endParaRPr lang="el-GR" sz="1400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003" y="390525"/>
            <a:ext cx="1247775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93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Δημιουργία μετώπου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576" y="1124744"/>
            <a:ext cx="4464496" cy="4968552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Όταν </a:t>
            </a:r>
            <a:r>
              <a:rPr lang="el-GR" dirty="0" smtClean="0"/>
              <a:t>δύο τμήματα ΑΟΣ από </a:t>
            </a:r>
            <a:r>
              <a:rPr lang="el-GR" dirty="0"/>
              <a:t>δύο διαφορετικά κέντρα </a:t>
            </a:r>
            <a:r>
              <a:rPr lang="el-GR" dirty="0" smtClean="0"/>
              <a:t>υψηλής </a:t>
            </a:r>
            <a:r>
              <a:rPr lang="el-GR" dirty="0"/>
              <a:t>πίεσης </a:t>
            </a:r>
            <a:r>
              <a:rPr lang="el-GR" dirty="0" smtClean="0"/>
              <a:t>πλησιάζουν το ένα το άλλο λόγω ύπαρξης χαμηλού, </a:t>
            </a:r>
            <a:r>
              <a:rPr lang="el-GR" dirty="0"/>
              <a:t>η ζώνη που χωρίζει τις δύο αυτές μάζες αέρα ονομάζεται μέτωπο</a:t>
            </a:r>
            <a:r>
              <a:rPr lang="el-GR" dirty="0" smtClean="0"/>
              <a:t>.</a:t>
            </a:r>
          </a:p>
          <a:p>
            <a:r>
              <a:rPr lang="el-GR" dirty="0"/>
              <a:t>Για χαμηλής πίεσης </a:t>
            </a:r>
            <a:r>
              <a:rPr lang="el-GR" dirty="0" smtClean="0"/>
              <a:t>συστήματα  συνοπτικής κλίμακας, </a:t>
            </a:r>
            <a:r>
              <a:rPr lang="el-GR" dirty="0"/>
              <a:t>είναι δύσκολο να </a:t>
            </a:r>
            <a:r>
              <a:rPr lang="el-GR" dirty="0" smtClean="0"/>
              <a:t>καθοριστεί το όριο του ΑΟΣ. Θεωρείται</a:t>
            </a:r>
            <a:r>
              <a:rPr lang="el-GR" dirty="0"/>
              <a:t> </a:t>
            </a:r>
            <a:r>
              <a:rPr lang="el-GR" dirty="0" smtClean="0"/>
              <a:t>τότε η περιοχή κάτω από τα νέφη.</a:t>
            </a:r>
          </a:p>
          <a:p>
            <a:r>
              <a:rPr lang="el-GR" dirty="0" smtClean="0"/>
              <a:t>Γενικά η απλοποιημένη μελέτη του ΑΟΣ θεωρεί συστήματα υψηλών πιέσεων και ήπια καιρικά φαινόμενα.</a:t>
            </a:r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/>
          <a:p>
            <a:fld id="{E22C995A-02DD-452B-9795-6A06BBC94BEE}" type="slidenum">
              <a:rPr lang="el-GR" smtClean="0"/>
              <a:pPr/>
              <a:t>10</a:t>
            </a:fld>
            <a:endParaRPr lang="el-GR" dirty="0"/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28800"/>
            <a:ext cx="3236983" cy="2231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392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Δομή και εξέλιξη ΑΟΣ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3568" y="692696"/>
            <a:ext cx="3816424" cy="5661248"/>
          </a:xfrm>
        </p:spPr>
        <p:txBody>
          <a:bodyPr>
            <a:normAutofit fontScale="62500" lnSpcReduction="20000"/>
          </a:bodyPr>
          <a:lstStyle/>
          <a:p>
            <a:r>
              <a:rPr lang="el-GR" dirty="0" smtClean="0"/>
              <a:t>Κατά τη διάρκεια της ημέρας υπάρχει το στατικό ασταθές  στρώμα ανάμιξης </a:t>
            </a:r>
            <a:r>
              <a:rPr lang="en-US" dirty="0" smtClean="0"/>
              <a:t>(ML).</a:t>
            </a:r>
          </a:p>
          <a:p>
            <a:r>
              <a:rPr lang="el-GR" dirty="0" smtClean="0"/>
              <a:t>Περίπου </a:t>
            </a:r>
            <a:r>
              <a:rPr lang="el-GR" dirty="0"/>
              <a:t>μισή ώρα μετά την δύση του ηλίου σταματάει ο σχηματισμός θερμικών ανοδικών ρευμάτων και η τύρβη σταδιακά υποχωρεί, δίνοντας τη θέση της σε ένα καλά αναμεμειγμένο στρώμα αέρα</a:t>
            </a:r>
            <a:r>
              <a:rPr lang="el-GR" dirty="0" smtClean="0"/>
              <a:t>.</a:t>
            </a:r>
            <a:r>
              <a:rPr lang="el-GR" dirty="0"/>
              <a:t> Κατά τη διάρκεια της νύχτας δημιουργείται το ευσταθές οριακό στρώμα (</a:t>
            </a:r>
            <a:r>
              <a:rPr lang="en-US" dirty="0"/>
              <a:t>SBL)</a:t>
            </a:r>
            <a:r>
              <a:rPr lang="el-GR" dirty="0"/>
              <a:t> και το εναπομείναν στρώμα (</a:t>
            </a:r>
            <a:r>
              <a:rPr lang="en-US" dirty="0"/>
              <a:t>RL)</a:t>
            </a:r>
            <a:r>
              <a:rPr lang="el-GR" dirty="0"/>
              <a:t> που είναι στατικά </a:t>
            </a:r>
            <a:r>
              <a:rPr lang="el-GR" dirty="0" smtClean="0"/>
              <a:t>ουδέτερο.</a:t>
            </a:r>
            <a:endParaRPr lang="en-US" dirty="0" smtClean="0"/>
          </a:p>
          <a:p>
            <a:r>
              <a:rPr lang="el-GR" dirty="0" smtClean="0"/>
              <a:t>Τα κατώτερα 20-200 </a:t>
            </a:r>
            <a:r>
              <a:rPr lang="en-US" dirty="0" smtClean="0"/>
              <a:t>m </a:t>
            </a:r>
            <a:r>
              <a:rPr lang="el-GR" dirty="0" smtClean="0"/>
              <a:t>ονομάζονται επιφανειακό στρώμα (</a:t>
            </a:r>
            <a:r>
              <a:rPr lang="en-US" dirty="0" smtClean="0"/>
              <a:t>SL)</a:t>
            </a:r>
            <a:r>
              <a:rPr lang="el-GR" dirty="0" smtClean="0"/>
              <a:t>.</a:t>
            </a:r>
            <a:endParaRPr lang="en-US" dirty="0" smtClean="0"/>
          </a:p>
          <a:p>
            <a:r>
              <a:rPr lang="en-US" dirty="0" err="1" smtClean="0"/>
              <a:t>Zi</a:t>
            </a:r>
            <a:r>
              <a:rPr lang="en-US" dirty="0" smtClean="0"/>
              <a:t>: </a:t>
            </a:r>
            <a:r>
              <a:rPr lang="el-GR" dirty="0" smtClean="0"/>
              <a:t>βάθος του στρώματος ανάμιξης</a:t>
            </a:r>
          </a:p>
          <a:p>
            <a:r>
              <a:rPr lang="el-GR" dirty="0" smtClean="0"/>
              <a:t>Ζώνη  Εφοδιασμού </a:t>
            </a:r>
            <a:r>
              <a:rPr lang="en-US" dirty="0" smtClean="0"/>
              <a:t>(</a:t>
            </a:r>
            <a:r>
              <a:rPr lang="en-US" dirty="0" err="1" smtClean="0"/>
              <a:t>Entraiment</a:t>
            </a:r>
            <a:r>
              <a:rPr lang="en-US" dirty="0" smtClean="0"/>
              <a:t> Zone)</a:t>
            </a:r>
            <a:r>
              <a:rPr lang="el-GR" dirty="0" smtClean="0"/>
              <a:t> </a:t>
            </a:r>
            <a:endParaRPr lang="en-US" dirty="0" smtClean="0"/>
          </a:p>
          <a:p>
            <a:r>
              <a:rPr lang="el-GR" dirty="0" smtClean="0"/>
              <a:t>Θερμοκρασιακή αναστροφή: το στρώμα μείωσης τύρβης που διαχωρίζει την ελεύθερη ατμόσφαιρα από το ΑΟΣ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/>
          <a:p>
            <a:fld id="{E22C995A-02DD-452B-9795-6A06BBC94BEE}" type="slidenum">
              <a:rPr lang="el-GR" smtClean="0"/>
              <a:pPr/>
              <a:t>11</a:t>
            </a:fld>
            <a:endParaRPr lang="el-G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80728"/>
            <a:ext cx="3800146" cy="212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284" y="2708920"/>
            <a:ext cx="3533626" cy="396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45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ΑΟΣ και θερμοκρασία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 smtClean="0"/>
              <a:t>Αθροιστική θέρμανση και ψύξη: Κατά </a:t>
            </a:r>
            <a:r>
              <a:rPr lang="el-GR" dirty="0"/>
              <a:t>τη διάρκεια </a:t>
            </a:r>
            <a:r>
              <a:rPr lang="el-GR" dirty="0" smtClean="0"/>
              <a:t>της νύχτας το  </a:t>
            </a:r>
            <a:r>
              <a:rPr lang="el-GR" dirty="0"/>
              <a:t>χειμώνα, η μεγαλύτερη διάρκεια της νύχτας και μεγαλύτερη απώλεια θερμότητας σε περίπτωση απουσίας των νεφών παράγουν μεγαλύτερη μείωση της θερμοκρασίας από ό, τι για τις συννεφιασμένες νύχτες του καλοκαιριού. </a:t>
            </a:r>
            <a:endParaRPr lang="el-GR" dirty="0" smtClean="0"/>
          </a:p>
          <a:p>
            <a:r>
              <a:rPr lang="el-GR" dirty="0" smtClean="0"/>
              <a:t>Έτσι</a:t>
            </a:r>
            <a:r>
              <a:rPr lang="el-GR" dirty="0"/>
              <a:t>, το σωρευτικό αποτέλεσμα είναι πιο σημαντικό από </a:t>
            </a:r>
            <a:r>
              <a:rPr lang="el-GR" dirty="0" smtClean="0"/>
              <a:t>τη  στιγμιαία ροή  θερμότητας.</a:t>
            </a:r>
            <a:r>
              <a:rPr lang="el-GR" dirty="0"/>
              <a:t/>
            </a:r>
            <a:br>
              <a:rPr lang="el-GR" dirty="0"/>
            </a:br>
            <a:r>
              <a:rPr lang="el-GR" dirty="0" smtClean="0"/>
              <a:t>Αυτή </a:t>
            </a:r>
            <a:r>
              <a:rPr lang="el-GR" dirty="0"/>
              <a:t>η αθροιστική </a:t>
            </a:r>
            <a:r>
              <a:rPr lang="el-GR" dirty="0" smtClean="0"/>
              <a:t>θέρμανση ή ψύξη. Q</a:t>
            </a:r>
            <a:r>
              <a:rPr lang="el-GR" sz="1800" dirty="0" smtClean="0"/>
              <a:t>Α</a:t>
            </a:r>
            <a:r>
              <a:rPr lang="el-GR" dirty="0" smtClean="0"/>
              <a:t> </a:t>
            </a:r>
            <a:r>
              <a:rPr lang="el-GR" dirty="0"/>
              <a:t>ισούται με το</a:t>
            </a:r>
            <a:br>
              <a:rPr lang="el-GR" dirty="0"/>
            </a:br>
            <a:r>
              <a:rPr lang="el-GR" dirty="0"/>
              <a:t>περιοχή κάτω από την καμπύλη της ροής θερμότητας  </a:t>
            </a:r>
            <a:r>
              <a:rPr lang="el-GR" dirty="0" smtClean="0"/>
              <a:t>σε σχέση με το χρόνο.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/>
          <a:p>
            <a:fld id="{E22C995A-02DD-452B-9795-6A06BBC94BEE}" type="slidenum">
              <a:rPr lang="el-GR" smtClean="0"/>
              <a:pPr/>
              <a:t>12</a:t>
            </a:fld>
            <a:endParaRPr lang="el-GR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71648"/>
            <a:ext cx="3875037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067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dirty="0" smtClean="0"/>
              <a:t>ΑΟΣ και θερμοκρασία τη μέρα και τη νύχτα</a:t>
            </a:r>
            <a:endParaRPr lang="el-GR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/>
          <a:p>
            <a:fld id="{E22C995A-02DD-452B-9795-6A06BBC94BEE}" type="slidenum">
              <a:rPr lang="el-GR" smtClean="0"/>
              <a:pPr/>
              <a:t>13</a:t>
            </a:fld>
            <a:endParaRPr lang="el-G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50" y="1628800"/>
            <a:ext cx="3471814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3307131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963" y="1680863"/>
            <a:ext cx="3875037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9592" y="1052736"/>
            <a:ext cx="1581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dirty="0" smtClean="0">
                <a:solidFill>
                  <a:srgbClr val="FF0000"/>
                </a:solidFill>
              </a:rPr>
              <a:t>ΝΥΧΤΑ :</a:t>
            </a:r>
            <a:endParaRPr lang="el-GR" sz="3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6887" y="3650010"/>
            <a:ext cx="1581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dirty="0" smtClean="0">
                <a:solidFill>
                  <a:srgbClr val="FF0000"/>
                </a:solidFill>
              </a:rPr>
              <a:t>ΜΕΡΑ :</a:t>
            </a:r>
            <a:endParaRPr lang="el-GR" sz="3200" dirty="0">
              <a:solidFill>
                <a:srgbClr val="FF0000"/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37112"/>
            <a:ext cx="4867741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445224"/>
            <a:ext cx="3883573" cy="94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61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357" y="44624"/>
            <a:ext cx="7991872" cy="634082"/>
          </a:xfrm>
        </p:spPr>
        <p:txBody>
          <a:bodyPr>
            <a:normAutofit/>
          </a:bodyPr>
          <a:lstStyle/>
          <a:p>
            <a:r>
              <a:rPr lang="el-GR" sz="2800" dirty="0" smtClean="0"/>
              <a:t>Ημερήσια εξέλιξη  προφίλ θερμοκρασίας </a:t>
            </a:r>
            <a:endParaRPr lang="el-GR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0" y="670796"/>
            <a:ext cx="4740399" cy="5926556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Κατά τη διάρκεια της ημέρας, η περιβαλλοντική θερμοβαθμίδα στο </a:t>
            </a:r>
            <a:r>
              <a:rPr lang="el-GR" dirty="0" smtClean="0"/>
              <a:t>στρώμα ανάμιξης είναι </a:t>
            </a:r>
            <a:r>
              <a:rPr lang="el-GR" dirty="0"/>
              <a:t>σχεδόν </a:t>
            </a:r>
            <a:r>
              <a:rPr lang="el-GR" dirty="0" err="1"/>
              <a:t>αδιαβατική</a:t>
            </a:r>
            <a:r>
              <a:rPr lang="el-GR" dirty="0"/>
              <a:t>. </a:t>
            </a:r>
            <a:r>
              <a:rPr lang="el-GR" dirty="0" smtClean="0"/>
              <a:t>Το ασταθές επιφανειακό </a:t>
            </a:r>
            <a:r>
              <a:rPr lang="el-GR" dirty="0"/>
              <a:t>στρώμα </a:t>
            </a:r>
            <a:r>
              <a:rPr lang="el-GR" dirty="0" smtClean="0"/>
              <a:t>είναι </a:t>
            </a:r>
            <a:r>
              <a:rPr lang="el-GR" dirty="0"/>
              <a:t>στο κάτω μέρος </a:t>
            </a:r>
            <a:r>
              <a:rPr lang="el-GR" dirty="0" smtClean="0"/>
              <a:t>του στρώματος ανάμιξης.</a:t>
            </a:r>
          </a:p>
          <a:p>
            <a:r>
              <a:rPr lang="el-GR" dirty="0" smtClean="0"/>
              <a:t> Θερμές μάζες αέρα  ανεβαίνουν μέχρι να </a:t>
            </a:r>
            <a:r>
              <a:rPr lang="el-GR" dirty="0" err="1" smtClean="0"/>
              <a:t>βρούν</a:t>
            </a:r>
            <a:r>
              <a:rPr lang="el-GR" dirty="0" smtClean="0"/>
              <a:t> το στρώμα αναστροφής. </a:t>
            </a:r>
          </a:p>
          <a:p>
            <a:r>
              <a:rPr lang="el-GR" dirty="0" smtClean="0"/>
              <a:t>Στη </a:t>
            </a:r>
            <a:r>
              <a:rPr lang="el-GR" dirty="0"/>
              <a:t>ζώνη </a:t>
            </a:r>
            <a:r>
              <a:rPr lang="el-GR" dirty="0" smtClean="0"/>
              <a:t>διαχωρισμού η ελεύθερη </a:t>
            </a:r>
            <a:r>
              <a:rPr lang="el-GR" dirty="0"/>
              <a:t>ατμόσφαιρα αέρα </a:t>
            </a:r>
            <a:r>
              <a:rPr lang="el-GR" dirty="0" smtClean="0"/>
              <a:t>παρασύρεται από τις μάζες </a:t>
            </a:r>
            <a:r>
              <a:rPr lang="el-GR" dirty="0"/>
              <a:t>του Μ</a:t>
            </a:r>
            <a:r>
              <a:rPr lang="en-US" dirty="0" smtClean="0"/>
              <a:t>L</a:t>
            </a:r>
            <a:r>
              <a:rPr lang="el-GR" dirty="0" smtClean="0"/>
              <a:t>  με αποτέλεσμα το  </a:t>
            </a:r>
            <a:r>
              <a:rPr lang="el-GR" dirty="0"/>
              <a:t>βάθος </a:t>
            </a:r>
            <a:r>
              <a:rPr lang="el-GR" dirty="0" smtClean="0"/>
              <a:t>του αυξάνεται κατά </a:t>
            </a:r>
            <a:r>
              <a:rPr lang="el-GR" dirty="0"/>
              <a:t>τη διάρκεια της ημέρας. </a:t>
            </a:r>
            <a:endParaRPr lang="el-GR" dirty="0" smtClean="0"/>
          </a:p>
          <a:p>
            <a:r>
              <a:rPr lang="el-GR" dirty="0" smtClean="0"/>
              <a:t>Οι </a:t>
            </a:r>
            <a:r>
              <a:rPr lang="el-GR" dirty="0"/>
              <a:t>ρ</a:t>
            </a:r>
            <a:r>
              <a:rPr lang="el-GR" dirty="0" smtClean="0"/>
              <a:t>ύποι </a:t>
            </a:r>
            <a:r>
              <a:rPr lang="el-GR" dirty="0"/>
              <a:t>που </a:t>
            </a:r>
            <a:r>
              <a:rPr lang="el-GR" dirty="0" smtClean="0"/>
              <a:t>παγιδεύονται </a:t>
            </a:r>
            <a:r>
              <a:rPr lang="el-GR" dirty="0"/>
              <a:t>στο </a:t>
            </a:r>
            <a:r>
              <a:rPr lang="el-GR" dirty="0" smtClean="0"/>
              <a:t>στρώμα ανάμιξης δεν μπορούν να ξεφύγουν  από τη ζώνη εφοδιασμού. Έτσι</a:t>
            </a:r>
            <a:r>
              <a:rPr lang="el-GR" dirty="0"/>
              <a:t>, το EZ είναι μια </a:t>
            </a:r>
            <a:r>
              <a:rPr lang="el-GR" dirty="0" err="1"/>
              <a:t>μονόδρομη</a:t>
            </a:r>
            <a:r>
              <a:rPr lang="el-GR" dirty="0"/>
              <a:t> </a:t>
            </a:r>
            <a:r>
              <a:rPr lang="el-GR" dirty="0" smtClean="0"/>
              <a:t>βαλβίδα</a:t>
            </a:r>
            <a:r>
              <a:rPr lang="el-GR" dirty="0"/>
              <a:t> </a:t>
            </a:r>
            <a:r>
              <a:rPr lang="el-GR" dirty="0" smtClean="0"/>
              <a:t>που αέρας από την ΕΑ πηγαίνει στο στρώμα ανάμιξης αλλά δεν μπορεί να γυρίσει πίσω.</a:t>
            </a:r>
          </a:p>
          <a:p>
            <a:r>
              <a:rPr lang="el-GR" dirty="0"/>
              <a:t>Το βράδυ, το τμήμα </a:t>
            </a:r>
            <a:r>
              <a:rPr lang="el-GR" dirty="0" smtClean="0"/>
              <a:t>στο κάτω </a:t>
            </a:r>
            <a:r>
              <a:rPr lang="el-GR" dirty="0"/>
              <a:t>μέρος </a:t>
            </a:r>
            <a:r>
              <a:rPr lang="el-GR" dirty="0" smtClean="0"/>
              <a:t>του στρώματος ανάμιξης ψύχεται από το έδαφος</a:t>
            </a:r>
            <a:r>
              <a:rPr lang="el-GR" dirty="0"/>
              <a:t>. Το αποτέλεσμα είναι </a:t>
            </a:r>
            <a:r>
              <a:rPr lang="el-GR" dirty="0" smtClean="0"/>
              <a:t>ένα ευσταθές ABL</a:t>
            </a:r>
            <a:r>
              <a:rPr lang="el-GR" dirty="0"/>
              <a:t>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/>
          <a:p>
            <a:fld id="{E22C995A-02DD-452B-9795-6A06BBC94BEE}" type="slidenum">
              <a:rPr lang="el-GR" smtClean="0"/>
              <a:pPr/>
              <a:t>14</a:t>
            </a:fld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5338070" y="3565011"/>
            <a:ext cx="1581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dirty="0" smtClean="0">
                <a:solidFill>
                  <a:srgbClr val="FF0000"/>
                </a:solidFill>
              </a:rPr>
              <a:t>ΝΥΧΤΑ :</a:t>
            </a:r>
            <a:endParaRPr lang="el-GR" sz="3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62443" y="3531450"/>
            <a:ext cx="1581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dirty="0" smtClean="0">
                <a:solidFill>
                  <a:srgbClr val="FF0000"/>
                </a:solidFill>
              </a:rPr>
              <a:t>ΜΕΡΑ </a:t>
            </a:r>
            <a:endParaRPr lang="el-GR" sz="3200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836712"/>
            <a:ext cx="3900413" cy="2683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726" y="3574883"/>
            <a:ext cx="3499055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51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909" y="-99392"/>
            <a:ext cx="7991872" cy="634082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Εποχιακό προφίλ θερμοκρασίας 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1520" y="548680"/>
            <a:ext cx="4346978" cy="6768752"/>
          </a:xfrm>
        </p:spPr>
        <p:txBody>
          <a:bodyPr>
            <a:normAutofit fontScale="62500" lnSpcReduction="20000"/>
          </a:bodyPr>
          <a:lstStyle/>
          <a:p>
            <a:r>
              <a:rPr lang="el-GR" dirty="0" smtClean="0"/>
              <a:t>Κατά </a:t>
            </a:r>
            <a:r>
              <a:rPr lang="el-GR" dirty="0"/>
              <a:t>τη διάρκεια του καλοκαιριού στα μέσα και μεγάλα γεωγραφικά πλάτη, οι μέρες είναι μεγαλύτερες από ό, τι νύχτες. Το στρώμα ανάμιξης ξεκινά μικρό  το πρωί, αλλά γρήγορα μεγαλώνει μέσα από το </a:t>
            </a:r>
            <a:r>
              <a:rPr lang="el-GR" dirty="0" smtClean="0"/>
              <a:t>εναπομείναν  </a:t>
            </a:r>
            <a:r>
              <a:rPr lang="el-GR" dirty="0"/>
              <a:t>στρώμα. Το απόγευμα, θα συνεχίζει να αυξάνεται με αργό ρυθμό στην ελεύθερη ατμόσφαιρα. Αν ο αέρας περιέχει αρκετή υγρασία, μπορούν να δημιουργηθούν </a:t>
            </a:r>
            <a:r>
              <a:rPr lang="el-GR" dirty="0" smtClean="0"/>
              <a:t>νέφη. Τη </a:t>
            </a:r>
            <a:r>
              <a:rPr lang="el-GR" dirty="0"/>
              <a:t>νύχτα, η ψύξη δημιουργεί ένα ρηχό ευσταθές ABL, αλλά αφήνει ένα παχύ εναπομείναν στρώμα καταλοίπων στη μέση του ABL.</a:t>
            </a:r>
          </a:p>
          <a:p>
            <a:r>
              <a:rPr lang="el-GR" dirty="0"/>
              <a:t>Κατά τη διάρκεια του χειμώνα στα μέσα και μεγάλα γεωγραφικά πλάτη, </a:t>
            </a:r>
            <a:r>
              <a:rPr lang="el-GR" dirty="0" smtClean="0"/>
              <a:t>εμφανίζεται περισσότερη ψύξη </a:t>
            </a:r>
            <a:r>
              <a:rPr lang="el-GR" dirty="0"/>
              <a:t>κατά τη διάρκεια της </a:t>
            </a:r>
            <a:r>
              <a:rPr lang="el-GR" dirty="0" smtClean="0"/>
              <a:t>νύχτας </a:t>
            </a:r>
            <a:r>
              <a:rPr lang="el-GR" dirty="0"/>
              <a:t>από τη θέρμανση κατά τη </a:t>
            </a:r>
            <a:r>
              <a:rPr lang="el-GR" dirty="0" smtClean="0"/>
              <a:t>διάρκεια της μέρας. Ευσταθή  ABL κυριαρχούν. Εμφανίζονται </a:t>
            </a:r>
            <a:r>
              <a:rPr lang="el-GR" dirty="0"/>
              <a:t>ν</a:t>
            </a:r>
            <a:r>
              <a:rPr lang="el-GR" dirty="0" smtClean="0"/>
              <a:t>έφη και ομίχλη. Το εναπομείναν  </a:t>
            </a:r>
            <a:r>
              <a:rPr lang="el-GR" dirty="0"/>
              <a:t>στρώμα που σχηματίζεται νωρίς το βράδυ </a:t>
            </a:r>
            <a:r>
              <a:rPr lang="el-GR" dirty="0" smtClean="0"/>
              <a:t>γρήγορα εξαφανίζεται λόγω ευστάθειας.</a:t>
            </a:r>
            <a:endParaRPr lang="el-GR" dirty="0"/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/>
          <a:p>
            <a:fld id="{E22C995A-02DD-452B-9795-6A06BBC94BEE}" type="slidenum">
              <a:rPr lang="el-GR" smtClean="0"/>
              <a:pPr/>
              <a:t>15</a:t>
            </a:fld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5338070" y="3565011"/>
            <a:ext cx="1581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dirty="0" smtClean="0">
                <a:solidFill>
                  <a:srgbClr val="FF0000"/>
                </a:solidFill>
              </a:rPr>
              <a:t>ΝΥΧΤΑ :</a:t>
            </a:r>
            <a:endParaRPr lang="el-GR" sz="3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62443" y="3531450"/>
            <a:ext cx="1581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dirty="0" smtClean="0">
                <a:solidFill>
                  <a:srgbClr val="FF0000"/>
                </a:solidFill>
              </a:rPr>
              <a:t>ΜΕΡΑ :</a:t>
            </a:r>
            <a:endParaRPr lang="el-GR" sz="3200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58" y="401887"/>
            <a:ext cx="4365990" cy="312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802" y="3725928"/>
            <a:ext cx="4005346" cy="311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88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400" b="1" dirty="0" smtClean="0"/>
              <a:t>Μεταβολή δυναμικής θερμοκρασίας σε ευσταθή ατμόσφαιρα</a:t>
            </a:r>
            <a:endParaRPr lang="el-GR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692696"/>
            <a:ext cx="8647832" cy="2520280"/>
          </a:xfrm>
        </p:spPr>
        <p:txBody>
          <a:bodyPr>
            <a:normAutofit lnSpcReduction="10000"/>
          </a:bodyPr>
          <a:lstStyle/>
          <a:p>
            <a:r>
              <a:rPr lang="el-GR" dirty="0" smtClean="0"/>
              <a:t>Μια απλοποιημένη προσέγγιση για τη μεταβολή της θερμοκρασίας με το ύψος σε ευσταθή ατμόσφαιρα.</a:t>
            </a:r>
          </a:p>
          <a:p>
            <a:r>
              <a:rPr lang="en-US" dirty="0" smtClean="0"/>
              <a:t>He </a:t>
            </a:r>
            <a:r>
              <a:rPr lang="el-GR" dirty="0" smtClean="0"/>
              <a:t>είναι το ύψος όπου η διαφορά δυναμικής θερμοκρασίας σε οποιαδήποτε θέση σε σχέση με αυτή  που έχει στη ελεύθερη ατμόσφαιρα γίνεται ίση με το </a:t>
            </a:r>
            <a:r>
              <a:rPr lang="en-US" dirty="0" smtClean="0"/>
              <a:t>1</a:t>
            </a:r>
            <a:r>
              <a:rPr lang="el-GR" dirty="0" smtClean="0"/>
              <a:t>/</a:t>
            </a:r>
            <a:r>
              <a:rPr lang="en-US" dirty="0" smtClean="0"/>
              <a:t>e </a:t>
            </a:r>
            <a:r>
              <a:rPr lang="el-GR" dirty="0" smtClean="0"/>
              <a:t>της </a:t>
            </a:r>
            <a:r>
              <a:rPr lang="el-GR" dirty="0" err="1" smtClean="0"/>
              <a:t>Δθ</a:t>
            </a:r>
            <a:r>
              <a:rPr lang="en-US" dirty="0" smtClean="0"/>
              <a:t>s </a:t>
            </a:r>
            <a:r>
              <a:rPr lang="el-GR" dirty="0" smtClean="0"/>
              <a:t>και ονομάζεται </a:t>
            </a:r>
            <a:r>
              <a:rPr lang="en-US" dirty="0" smtClean="0"/>
              <a:t>“strength” </a:t>
            </a:r>
            <a:r>
              <a:rPr lang="el-GR" dirty="0" smtClean="0"/>
              <a:t>του ΑΟΣ.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4039" y="2276872"/>
            <a:ext cx="4395960" cy="4968552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/>
          <a:p>
            <a:fld id="{E22C995A-02DD-452B-9795-6A06BBC94BEE}" type="slidenum">
              <a:rPr lang="el-GR" smtClean="0"/>
              <a:pPr/>
              <a:t>16</a:t>
            </a:fld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140968"/>
            <a:ext cx="447139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486150"/>
            <a:ext cx="3158659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17" y="4262548"/>
            <a:ext cx="5191478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3" y="5661248"/>
            <a:ext cx="1914131" cy="842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69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Θερμοκρασία στρώματος ανάμιξης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dirty="0" smtClean="0"/>
              <a:t>Γραφικός υπολογισμός βάθους στρώματος ανάμιξης</a:t>
            </a:r>
          </a:p>
          <a:p>
            <a:r>
              <a:rPr lang="el-GR" dirty="0" smtClean="0"/>
              <a:t>Είναι μια πολύ καλή προσέγγιση για αίθριες ημέρες.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628800"/>
            <a:ext cx="4672693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6440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Ζώνη εφοδιασμού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Μεταβολή του πάχους του στρώματος ανάμιξης σε σχέση με τις </a:t>
            </a:r>
            <a:r>
              <a:rPr lang="en-US" sz="2000" dirty="0" smtClean="0"/>
              <a:t> </a:t>
            </a:r>
            <a:r>
              <a:rPr lang="el-GR" sz="2000" dirty="0" smtClean="0"/>
              <a:t>κατακόρυφες ταχύτητες στη ζώνη εφοδιασμού</a:t>
            </a:r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Κινηματική ροή στη ζώνη εφοδιασμού</a:t>
            </a:r>
            <a:endParaRPr lang="el-GR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980728"/>
            <a:ext cx="4355542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92" y="2348880"/>
            <a:ext cx="302895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00" y="4437112"/>
            <a:ext cx="365760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5130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Άνεμος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504" y="1140246"/>
            <a:ext cx="5184576" cy="5313090"/>
          </a:xfrm>
        </p:spPr>
        <p:txBody>
          <a:bodyPr>
            <a:normAutofit fontScale="62500" lnSpcReduction="20000"/>
          </a:bodyPr>
          <a:lstStyle/>
          <a:p>
            <a:r>
              <a:rPr lang="el-GR" dirty="0" err="1" smtClean="0"/>
              <a:t>Γεωστροφικός</a:t>
            </a:r>
            <a:r>
              <a:rPr lang="el-GR" dirty="0" smtClean="0"/>
              <a:t> άνεμος </a:t>
            </a:r>
            <a:r>
              <a:rPr lang="en-US" dirty="0" smtClean="0"/>
              <a:t>G </a:t>
            </a:r>
            <a:r>
              <a:rPr lang="el-GR" dirty="0" smtClean="0"/>
              <a:t>:</a:t>
            </a:r>
            <a:r>
              <a:rPr lang="el-GR" dirty="0" err="1" smtClean="0"/>
              <a:t>΄Ο</a:t>
            </a:r>
            <a:r>
              <a:rPr lang="el-GR" dirty="0" smtClean="0"/>
              <a:t> άνεμος κάτω από συνθήκες έλλειψης τριβής.</a:t>
            </a:r>
          </a:p>
          <a:p>
            <a:r>
              <a:rPr lang="el-GR" dirty="0"/>
              <a:t>Πάνω από γη κατά τη διάρκεια </a:t>
            </a:r>
            <a:r>
              <a:rPr lang="el-GR" dirty="0" smtClean="0"/>
              <a:t>αίθριας μέρας οι </a:t>
            </a:r>
            <a:r>
              <a:rPr lang="el-GR" dirty="0"/>
              <a:t>άνεμοι συχνά</a:t>
            </a:r>
            <a:br>
              <a:rPr lang="el-GR" dirty="0"/>
            </a:br>
            <a:r>
              <a:rPr lang="el-GR" dirty="0" smtClean="0"/>
              <a:t>έχουν ένα ημερήσιο </a:t>
            </a:r>
            <a:r>
              <a:rPr lang="el-GR" dirty="0"/>
              <a:t>κύκλο, όπως φαίνεται στο </a:t>
            </a:r>
            <a:r>
              <a:rPr lang="el-GR" dirty="0" smtClean="0"/>
              <a:t>σχήμα. Για </a:t>
            </a:r>
            <a:r>
              <a:rPr lang="el-GR" dirty="0"/>
              <a:t>παράδειγμα, λίγες ώρες μετά την ανατολή του ηλίου, δηλαδή στις 9 </a:t>
            </a:r>
            <a:r>
              <a:rPr lang="el-GR" dirty="0" err="1"/>
              <a:t>π.μ</a:t>
            </a:r>
            <a:r>
              <a:rPr lang="el-GR" dirty="0" smtClean="0"/>
              <a:t>., </a:t>
            </a:r>
            <a:r>
              <a:rPr lang="el-GR" dirty="0"/>
              <a:t>υπάρχει συχνά </a:t>
            </a:r>
            <a:r>
              <a:rPr lang="el-GR" dirty="0" smtClean="0"/>
              <a:t>ένα ρηχό στρώμα ανάμιξης  το </a:t>
            </a:r>
            <a:r>
              <a:rPr lang="el-GR" dirty="0"/>
              <a:t>οποίο είναι 300 μέτρα πάχος σε αυτό το παράδειγμα. Μέσα σε αυτό το </a:t>
            </a:r>
            <a:r>
              <a:rPr lang="el-GR" dirty="0" smtClean="0"/>
              <a:t>στρώμα </a:t>
            </a:r>
            <a:r>
              <a:rPr lang="el-GR" dirty="0"/>
              <a:t>του </a:t>
            </a:r>
            <a:r>
              <a:rPr lang="el-GR" dirty="0" smtClean="0"/>
              <a:t>ΑΟΣ οι άνεμοι δεν μεταβάλλονται </a:t>
            </a:r>
            <a:r>
              <a:rPr lang="el-GR" dirty="0"/>
              <a:t>με το ύψος, και </a:t>
            </a:r>
            <a:r>
              <a:rPr lang="el-GR" dirty="0" smtClean="0"/>
              <a:t>δίπλα </a:t>
            </a:r>
            <a:r>
              <a:rPr lang="el-GR" dirty="0"/>
              <a:t>στην επιφάνεια είναι </a:t>
            </a:r>
            <a:r>
              <a:rPr lang="el-GR" dirty="0" smtClean="0"/>
              <a:t>μη μηδενικοί.</a:t>
            </a:r>
            <a:r>
              <a:rPr lang="el-GR" dirty="0"/>
              <a:t/>
            </a:r>
            <a:br>
              <a:rPr lang="el-GR" dirty="0"/>
            </a:br>
            <a:endParaRPr lang="el-GR" dirty="0" smtClean="0"/>
          </a:p>
          <a:p>
            <a:r>
              <a:rPr lang="el-GR" dirty="0" smtClean="0"/>
              <a:t>Καθώς </a:t>
            </a:r>
            <a:r>
              <a:rPr lang="el-GR" dirty="0"/>
              <a:t>προχωρά η ημέρα, </a:t>
            </a:r>
            <a:r>
              <a:rPr lang="el-GR" dirty="0" smtClean="0"/>
              <a:t>το στρώμα ανάμιξης βαθαίνει  και γεμίζει </a:t>
            </a:r>
            <a:r>
              <a:rPr lang="el-GR" dirty="0"/>
              <a:t>το </a:t>
            </a:r>
            <a:r>
              <a:rPr lang="el-GR" dirty="0" smtClean="0"/>
              <a:t>ΑΟΣ. </a:t>
            </a:r>
            <a:r>
              <a:rPr lang="el-GR" dirty="0"/>
              <a:t>Οι άνεμοι παραμένουν </a:t>
            </a:r>
            <a:r>
              <a:rPr lang="el-GR" dirty="0" smtClean="0"/>
              <a:t>μέτριοι </a:t>
            </a:r>
            <a:r>
              <a:rPr lang="el-GR" dirty="0"/>
              <a:t>κοντά στο </a:t>
            </a:r>
            <a:r>
              <a:rPr lang="el-GR" dirty="0" smtClean="0"/>
              <a:t>έδαφος. Μετά </a:t>
            </a:r>
            <a:r>
              <a:rPr lang="el-GR" dirty="0"/>
              <a:t>το </a:t>
            </a:r>
            <a:r>
              <a:rPr lang="el-GR" dirty="0" smtClean="0"/>
              <a:t>ηλιοβασίλεμα (3μμ), η  </a:t>
            </a:r>
            <a:r>
              <a:rPr lang="el-GR" dirty="0"/>
              <a:t>ένταση της τύρβης </a:t>
            </a:r>
            <a:r>
              <a:rPr lang="el-GR" dirty="0" smtClean="0"/>
              <a:t>συνήθως μειώνεται</a:t>
            </a:r>
            <a:r>
              <a:rPr lang="el-GR" dirty="0"/>
              <a:t>, επιτρέποντας </a:t>
            </a:r>
            <a:r>
              <a:rPr lang="el-GR" dirty="0" smtClean="0"/>
              <a:t>τη </a:t>
            </a:r>
            <a:r>
              <a:rPr lang="el-GR" dirty="0"/>
              <a:t>μείωση των ανέμων στο επίπεδο του εδάφους.  </a:t>
            </a:r>
            <a:r>
              <a:rPr lang="el-GR" dirty="0" smtClean="0"/>
              <a:t>Ωστόσο</a:t>
            </a:r>
            <a:r>
              <a:rPr lang="el-GR" dirty="0"/>
              <a:t>, χωρίς αναταράξεις, </a:t>
            </a:r>
            <a:r>
              <a:rPr lang="el-GR" dirty="0" smtClean="0"/>
              <a:t>ο αέρας στη </a:t>
            </a:r>
            <a:r>
              <a:rPr lang="el-GR" dirty="0"/>
              <a:t>μέση του </a:t>
            </a:r>
            <a:r>
              <a:rPr lang="el-GR" dirty="0" smtClean="0"/>
              <a:t>ΑΟΣ αρχίζει </a:t>
            </a:r>
            <a:r>
              <a:rPr lang="el-GR" dirty="0"/>
              <a:t>να επιταχύνει. Ο</a:t>
            </a:r>
            <a:r>
              <a:rPr lang="el-GR" dirty="0" smtClean="0"/>
              <a:t>ι </a:t>
            </a:r>
            <a:r>
              <a:rPr lang="el-GR" dirty="0"/>
              <a:t>άνεμοι μερικές εκατοντάδες μέτρα πάνω από το έδαφος μπορεί </a:t>
            </a:r>
            <a:r>
              <a:rPr lang="el-GR" dirty="0" smtClean="0"/>
              <a:t>να είναι </a:t>
            </a:r>
            <a:r>
              <a:rPr lang="el-GR" dirty="0" err="1" smtClean="0"/>
              <a:t>υπεργεωστροφικοί</a:t>
            </a:r>
            <a:r>
              <a:rPr lang="el-GR" dirty="0" smtClean="0"/>
              <a:t>  (</a:t>
            </a:r>
            <a:r>
              <a:rPr lang="el-GR" dirty="0" err="1" smtClean="0"/>
              <a:t>supergeostrophic</a:t>
            </a:r>
            <a:r>
              <a:rPr lang="el-GR" dirty="0" smtClean="0"/>
              <a:t>). 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/>
          <a:p>
            <a:fld id="{E22C995A-02DD-452B-9795-6A06BBC94BEE}" type="slidenum">
              <a:rPr lang="el-GR" smtClean="0"/>
              <a:pPr/>
              <a:t>19</a:t>
            </a:fld>
            <a:endParaRPr lang="el-G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132856"/>
            <a:ext cx="3320198" cy="298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01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Προφίλ ανέμου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/>
          <a:p>
            <a:fld id="{E22C995A-02DD-452B-9795-6A06BBC94BEE}" type="slidenum">
              <a:rPr lang="el-GR" smtClean="0"/>
              <a:pPr/>
              <a:t>20</a:t>
            </a:fld>
            <a:endParaRPr lang="el-GR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12776"/>
            <a:ext cx="4202305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3954677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Callout 1 (Border and Accent Bar) 3"/>
          <p:cNvSpPr/>
          <p:nvPr/>
        </p:nvSpPr>
        <p:spPr>
          <a:xfrm>
            <a:off x="5004048" y="5733256"/>
            <a:ext cx="3096344" cy="504056"/>
          </a:xfrm>
          <a:prstGeom prst="accentBorderCallout1">
            <a:avLst>
              <a:gd name="adj1" fmla="val 18750"/>
              <a:gd name="adj2" fmla="val -8333"/>
              <a:gd name="adj3" fmla="val -384559"/>
              <a:gd name="adj4" fmla="val 352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Επιφανειακό στρώμα (5% του ΑΟΣ)</a:t>
            </a:r>
            <a:endParaRPr lang="el-GR" dirty="0"/>
          </a:p>
        </p:txBody>
      </p:sp>
      <p:sp>
        <p:nvSpPr>
          <p:cNvPr id="8" name="Line Callout 1 (Border and Accent Bar) 7"/>
          <p:cNvSpPr/>
          <p:nvPr/>
        </p:nvSpPr>
        <p:spPr>
          <a:xfrm>
            <a:off x="5076056" y="5085184"/>
            <a:ext cx="3096344" cy="504056"/>
          </a:xfrm>
          <a:prstGeom prst="accentBorderCallout1">
            <a:avLst>
              <a:gd name="adj1" fmla="val 18750"/>
              <a:gd name="adj2" fmla="val -8333"/>
              <a:gd name="adj3" fmla="val -569596"/>
              <a:gd name="adj4" fmla="val 367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Radix layer</a:t>
            </a:r>
            <a:r>
              <a:rPr lang="el-GR" dirty="0" smtClean="0"/>
              <a:t> (</a:t>
            </a:r>
            <a:r>
              <a:rPr lang="en-US" dirty="0" smtClean="0"/>
              <a:t>20</a:t>
            </a:r>
            <a:r>
              <a:rPr lang="el-GR" dirty="0" smtClean="0"/>
              <a:t>% του ΑΟΣ)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1809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Τραχύτητα </a:t>
            </a:r>
            <a:r>
              <a:rPr lang="el-GR" dirty="0" smtClean="0"/>
              <a:t>εδάφους</a:t>
            </a:r>
            <a:endParaRPr lang="el-GR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l-GR" dirty="0" smtClean="0">
                <a:latin typeface="+mj-lt"/>
              </a:rPr>
              <a:t>Η </a:t>
            </a:r>
            <a:r>
              <a:rPr lang="el-GR" dirty="0">
                <a:latin typeface="+mj-lt"/>
              </a:rPr>
              <a:t>τραχύτητα του εδάφους εκφράζει το είδος του εδάφους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l-GR" dirty="0">
                <a:latin typeface="+mj-lt"/>
              </a:rPr>
              <a:t>Τα μεγέθη που εκφράζουν την τραχύτητα του εδάφους είναι το μήκος τραχύτητας </a:t>
            </a:r>
            <a:r>
              <a:rPr lang="en-US" dirty="0" err="1">
                <a:latin typeface="+mj-lt"/>
              </a:rPr>
              <a:t>z</a:t>
            </a:r>
            <a:r>
              <a:rPr lang="en-US" sz="2000" dirty="0" err="1">
                <a:latin typeface="+mj-lt"/>
              </a:rPr>
              <a:t>o</a:t>
            </a:r>
            <a:r>
              <a:rPr lang="en-US" dirty="0">
                <a:latin typeface="+mj-lt"/>
              </a:rPr>
              <a:t> </a:t>
            </a:r>
            <a:r>
              <a:rPr lang="el-GR" dirty="0">
                <a:latin typeface="+mj-lt"/>
              </a:rPr>
              <a:t>και η κλάση (κατηγορία) </a:t>
            </a:r>
            <a:r>
              <a:rPr lang="el-GR" dirty="0" smtClean="0">
                <a:latin typeface="+mj-lt"/>
              </a:rPr>
              <a:t>τραχύτητας.</a:t>
            </a:r>
            <a:endParaRPr lang="el-GR" dirty="0">
              <a:latin typeface="+mj-lt"/>
            </a:endParaRPr>
          </a:p>
          <a:p>
            <a:pPr>
              <a:lnSpc>
                <a:spcPct val="90000"/>
              </a:lnSpc>
              <a:buFontTx/>
              <a:buChar char="•"/>
            </a:pPr>
            <a:r>
              <a:rPr lang="el-GR" dirty="0">
                <a:latin typeface="+mj-lt"/>
              </a:rPr>
              <a:t>Το μήκος τραχύτητας μπορεί να αλλάζει με τις εποχές (εποχές, συγκομιδή, </a:t>
            </a:r>
            <a:r>
              <a:rPr lang="el-GR" dirty="0" smtClean="0">
                <a:latin typeface="+mj-lt"/>
              </a:rPr>
              <a:t>...).</a:t>
            </a:r>
            <a:endParaRPr lang="el-GR" dirty="0">
              <a:latin typeface="+mj-lt"/>
            </a:endParaRPr>
          </a:p>
          <a:p>
            <a:pPr>
              <a:lnSpc>
                <a:spcPct val="90000"/>
              </a:lnSpc>
              <a:buFontTx/>
              <a:buChar char="•"/>
            </a:pPr>
            <a:r>
              <a:rPr lang="el-GR" dirty="0">
                <a:latin typeface="+mj-lt"/>
              </a:rPr>
              <a:t>Το μήκος τραχύτητας </a:t>
            </a:r>
            <a:r>
              <a:rPr lang="en-US" dirty="0" err="1" smtClean="0">
                <a:latin typeface="+mj-lt"/>
              </a:rPr>
              <a:t>z</a:t>
            </a:r>
            <a:r>
              <a:rPr lang="en-US" sz="1900" dirty="0" err="1" smtClean="0">
                <a:latin typeface="+mj-lt"/>
              </a:rPr>
              <a:t>o</a:t>
            </a:r>
            <a:r>
              <a:rPr lang="en-US" dirty="0" smtClean="0">
                <a:latin typeface="+mj-lt"/>
              </a:rPr>
              <a:t> </a:t>
            </a:r>
            <a:r>
              <a:rPr lang="el-GR" dirty="0" smtClean="0">
                <a:latin typeface="+mj-lt"/>
              </a:rPr>
              <a:t>ορίζεται </a:t>
            </a:r>
            <a:r>
              <a:rPr lang="el-GR" dirty="0">
                <a:latin typeface="+mj-lt"/>
              </a:rPr>
              <a:t>για επιφάνειες με ομοιόμορφη κατανομή στοιχείων τραχύτητας και επηρεάζεται από την πυκνότητα των εδαφικών </a:t>
            </a:r>
            <a:r>
              <a:rPr lang="el-GR" dirty="0" smtClean="0">
                <a:latin typeface="+mj-lt"/>
              </a:rPr>
              <a:t>χαρακτηριστικών.</a:t>
            </a:r>
            <a:endParaRPr lang="el-GR" dirty="0">
              <a:latin typeface="+mj-lt"/>
            </a:endParaRPr>
          </a:p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C995A-02DD-452B-9795-6A06BBC94BEE}" type="slidenum">
              <a:rPr lang="el-GR" smtClean="0"/>
              <a:pPr/>
              <a:t>21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2137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Μήκος τραχύτητας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Το μήκος τραχύτητας </a:t>
            </a:r>
            <a:r>
              <a:rPr lang="el-GR" dirty="0" err="1"/>
              <a:t>zο</a:t>
            </a:r>
            <a:r>
              <a:rPr lang="el-GR" dirty="0"/>
              <a:t> εκφράζει το μέσο ύψος των στοιχείων μιας επιφάνειας.</a:t>
            </a:r>
          </a:p>
          <a:p>
            <a:r>
              <a:rPr lang="el-GR" dirty="0"/>
              <a:t>Ομοιογενές πεδίο: μήκος τραχύτητας μικρό σε σχέση με το ύψος της αιολικής μηχανής</a:t>
            </a:r>
          </a:p>
          <a:p>
            <a:r>
              <a:rPr lang="el-GR" dirty="0"/>
              <a:t>Ανομοιογενές πεδίο: μήκος τραχύτητας μεγάλο</a:t>
            </a:r>
          </a:p>
          <a:p>
            <a:r>
              <a:rPr lang="el-GR" dirty="0"/>
              <a:t>Οι τιμές του </a:t>
            </a:r>
            <a:r>
              <a:rPr lang="el-GR" dirty="0" err="1"/>
              <a:t>zο</a:t>
            </a:r>
            <a:r>
              <a:rPr lang="el-GR" dirty="0"/>
              <a:t> κυμαίνονται από 0.01m (πάγος) ως 10 m (αστικές περιοχές)</a:t>
            </a:r>
          </a:p>
          <a:p>
            <a:r>
              <a:rPr lang="el-GR" dirty="0"/>
              <a:t>Σημαντικό για το αιολικό δυναμικό της περιοχής</a:t>
            </a:r>
          </a:p>
          <a:p>
            <a:r>
              <a:rPr lang="el-GR" dirty="0"/>
              <a:t>Το </a:t>
            </a:r>
            <a:r>
              <a:rPr lang="el-GR" dirty="0" err="1"/>
              <a:t>zο</a:t>
            </a:r>
            <a:r>
              <a:rPr lang="el-GR" dirty="0"/>
              <a:t> αλλάζει με τις εποχές (φθινόπωρο, άνοιξη, εποχές συγκομιδής, ... ).</a:t>
            </a:r>
          </a:p>
          <a:p>
            <a:r>
              <a:rPr lang="el-GR" dirty="0"/>
              <a:t>Το </a:t>
            </a:r>
            <a:r>
              <a:rPr lang="el-GR" dirty="0" err="1"/>
              <a:t>zο</a:t>
            </a:r>
            <a:r>
              <a:rPr lang="el-GR" dirty="0"/>
              <a:t> εξαρτάται από την πυκνότητα των εδαφικών χαρακτηριστικών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C995A-02DD-452B-9795-6A06BBC94BEE}" type="slidenum">
              <a:rPr lang="el-GR" smtClean="0"/>
              <a:pPr/>
              <a:t>22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510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mtClean="0"/>
              <a:t>Κατηγορίες τραχύτητας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C995A-02DD-452B-9795-6A06BBC94BEE}" type="slidenum">
              <a:rPr lang="el-GR" smtClean="0"/>
              <a:pPr/>
              <a:t>23</a:t>
            </a:fld>
            <a:endParaRPr lang="el-GR" dirty="0"/>
          </a:p>
        </p:txBody>
      </p:sp>
      <p:pic>
        <p:nvPicPr>
          <p:cNvPr id="7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052736"/>
            <a:ext cx="7935581" cy="4756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45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620688"/>
            <a:ext cx="7560840" cy="5256584"/>
          </a:xfrm>
        </p:spPr>
        <p:txBody>
          <a:bodyPr/>
          <a:lstStyle/>
          <a:p>
            <a:r>
              <a:rPr lang="el-GR" dirty="0" smtClean="0">
                <a:latin typeface="+mj-lt"/>
              </a:rPr>
              <a:t>Ταχύτητα τριβής </a:t>
            </a:r>
            <a:r>
              <a:rPr lang="el-GR" dirty="0">
                <a:latin typeface="+mj-lt"/>
              </a:rPr>
              <a:t>η ταχύτητα τριβής η οποία εξαρτάται από την από την πυκνότητα του αέρα (ρ) και την επιφανειακή τάση </a:t>
            </a:r>
            <a:r>
              <a:rPr lang="el-GR" dirty="0" err="1">
                <a:latin typeface="+mj-lt"/>
              </a:rPr>
              <a:t>Reynolds</a:t>
            </a:r>
            <a:r>
              <a:rPr lang="el-GR" dirty="0">
                <a:latin typeface="+mj-lt"/>
              </a:rPr>
              <a:t> (τ</a:t>
            </a:r>
            <a:r>
              <a:rPr lang="el-GR" dirty="0" smtClean="0">
                <a:latin typeface="+mj-lt"/>
              </a:rPr>
              <a:t>):</a:t>
            </a:r>
          </a:p>
          <a:p>
            <a:endParaRPr lang="el-GR" dirty="0">
              <a:latin typeface="+mj-lt"/>
              <a:sym typeface="Symbol" pitchFamily="18" charset="2"/>
            </a:endParaRPr>
          </a:p>
          <a:p>
            <a:endParaRPr lang="el-GR" dirty="0" smtClean="0">
              <a:latin typeface="+mj-lt"/>
              <a:sym typeface="Symbol" pitchFamily="18" charset="2"/>
            </a:endParaRPr>
          </a:p>
          <a:p>
            <a:r>
              <a:rPr lang="el-GR" dirty="0" smtClean="0">
                <a:latin typeface="+mj-lt"/>
                <a:sym typeface="Symbol" pitchFamily="18" charset="2"/>
              </a:rPr>
              <a:t>Σχέση συντελεστή τριβής </a:t>
            </a:r>
            <a:r>
              <a:rPr lang="en-US" dirty="0" smtClean="0">
                <a:latin typeface="+mj-lt"/>
                <a:sym typeface="Symbol" pitchFamily="18" charset="2"/>
              </a:rPr>
              <a:t>Cd </a:t>
            </a:r>
            <a:r>
              <a:rPr lang="el-GR" dirty="0" smtClean="0">
                <a:latin typeface="+mj-lt"/>
                <a:sym typeface="Symbol" pitchFamily="18" charset="2"/>
              </a:rPr>
              <a:t>με το μήκος τραχύτητας </a:t>
            </a:r>
            <a:r>
              <a:rPr lang="en-US" dirty="0" err="1" smtClean="0">
                <a:latin typeface="+mj-lt"/>
                <a:sym typeface="Symbol" pitchFamily="18" charset="2"/>
              </a:rPr>
              <a:t>zo</a:t>
            </a:r>
            <a:r>
              <a:rPr lang="en-US" dirty="0" smtClean="0">
                <a:latin typeface="+mj-lt"/>
                <a:sym typeface="Symbol" pitchFamily="18" charset="2"/>
              </a:rPr>
              <a:t> </a:t>
            </a:r>
            <a:r>
              <a:rPr lang="el-GR" dirty="0" smtClean="0">
                <a:latin typeface="+mj-lt"/>
                <a:sym typeface="Symbol" pitchFamily="18" charset="2"/>
              </a:rPr>
              <a:t>για ύψος αναφοράς </a:t>
            </a:r>
            <a:r>
              <a:rPr lang="en-US" dirty="0" smtClean="0">
                <a:latin typeface="+mj-lt"/>
                <a:sym typeface="Symbol" pitchFamily="18" charset="2"/>
              </a:rPr>
              <a:t>Z</a:t>
            </a:r>
            <a:r>
              <a:rPr lang="en-US" sz="1800" dirty="0" smtClean="0">
                <a:latin typeface="+mj-lt"/>
                <a:sym typeface="Symbol" pitchFamily="18" charset="2"/>
              </a:rPr>
              <a:t>R</a:t>
            </a:r>
            <a:endParaRPr lang="en-US" dirty="0">
              <a:latin typeface="+mj-lt"/>
            </a:endParaRPr>
          </a:p>
          <a:p>
            <a:endParaRPr lang="el-GR" dirty="0">
              <a:latin typeface="+mj-lt"/>
              <a:sym typeface="Symbol" pitchFamily="18" charset="2"/>
            </a:endParaRPr>
          </a:p>
          <a:p>
            <a:endParaRPr lang="el-GR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C995A-02DD-452B-9795-6A06BBC94BEE}" type="slidenum">
              <a:rPr lang="el-GR" smtClean="0"/>
              <a:pPr/>
              <a:t>24</a:t>
            </a:fld>
            <a:endParaRPr lang="el-G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71792"/>
            <a:ext cx="3089642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762316"/>
            <a:ext cx="2664296" cy="103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157192"/>
            <a:ext cx="2484840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301208"/>
            <a:ext cx="3418805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3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Λογαριθμικός νόμος ανέμου σε ουδέτερο ΑΟΣ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C995A-02DD-452B-9795-6A06BBC94BEE}" type="slidenum">
              <a:rPr lang="el-GR" smtClean="0"/>
              <a:pPr/>
              <a:t>25</a:t>
            </a:fld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08720"/>
            <a:ext cx="4924925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994373"/>
            <a:ext cx="4657733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789040"/>
            <a:ext cx="3084513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97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Λογαριθμικός νόμος ανέμου σε ευσταθές ΑΟΣ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44724"/>
            <a:ext cx="8352928" cy="4968552"/>
          </a:xfrm>
        </p:spPr>
        <p:txBody>
          <a:bodyPr/>
          <a:lstStyle/>
          <a:p>
            <a:endParaRPr lang="en-US" dirty="0"/>
          </a:p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C995A-02DD-452B-9795-6A06BBC94BEE}" type="slidenum">
              <a:rPr lang="el-GR" smtClean="0"/>
              <a:pPr/>
              <a:t>26</a:t>
            </a:fld>
            <a:endParaRPr lang="el-G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423" y="1700808"/>
            <a:ext cx="6775153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Callout 3 (No Border) 5"/>
          <p:cNvSpPr/>
          <p:nvPr/>
        </p:nvSpPr>
        <p:spPr>
          <a:xfrm>
            <a:off x="4572000" y="4149080"/>
            <a:ext cx="2952328" cy="1368152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-83865"/>
              <a:gd name="adj6" fmla="val 13095"/>
              <a:gd name="adj7" fmla="val -68826"/>
              <a:gd name="adj8" fmla="val 894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Μήκος Μ</a:t>
            </a:r>
            <a:r>
              <a:rPr lang="en-US" dirty="0" err="1" smtClean="0"/>
              <a:t>onin-Obukhov</a:t>
            </a:r>
            <a:r>
              <a:rPr lang="el-GR" dirty="0" smtClean="0"/>
              <a:t>. Με την αύξηση του ύψους το γραμμικό μέρος υπερτερεί του λογαριθμικού</a:t>
            </a:r>
            <a:endParaRPr lang="el-G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95770"/>
            <a:ext cx="3600400" cy="320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82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Μήκος Μ</a:t>
            </a:r>
            <a:r>
              <a:rPr lang="en-US" dirty="0" err="1" smtClean="0"/>
              <a:t>onin-Obukov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  <a:p>
            <a:r>
              <a:rPr lang="en-US" dirty="0" smtClean="0"/>
              <a:t>L&gt;0 </a:t>
            </a:r>
            <a:r>
              <a:rPr lang="el-GR" dirty="0" smtClean="0"/>
              <a:t>ΕΥΣΤΑΘΕΙΑ </a:t>
            </a:r>
          </a:p>
          <a:p>
            <a:r>
              <a:rPr lang="en-US" dirty="0" smtClean="0"/>
              <a:t>L&lt;0 </a:t>
            </a:r>
            <a:r>
              <a:rPr lang="el-GR" dirty="0" smtClean="0"/>
              <a:t>ΑΣΤΑΘΕΙΑ</a:t>
            </a:r>
          </a:p>
          <a:p>
            <a:r>
              <a:rPr lang="en-US" dirty="0" smtClean="0"/>
              <a:t>L=0 </a:t>
            </a:r>
            <a:r>
              <a:rPr lang="el-GR" dirty="0" smtClean="0"/>
              <a:t>ΟΥΔΕΤΕΡΗ ΑΤΜΟΣΦΑΙΡΑ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C995A-02DD-452B-9795-6A06BBC94BEE}" type="slidenum">
              <a:rPr lang="el-GR" smtClean="0"/>
              <a:pPr/>
              <a:t>27</a:t>
            </a:fld>
            <a:endParaRPr lang="el-G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47664"/>
            <a:ext cx="332696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ular Callout 4"/>
          <p:cNvSpPr/>
          <p:nvPr/>
        </p:nvSpPr>
        <p:spPr>
          <a:xfrm>
            <a:off x="1076325" y="3104964"/>
            <a:ext cx="2631579" cy="648072"/>
          </a:xfrm>
          <a:prstGeom prst="wedgeRectCallout">
            <a:avLst>
              <a:gd name="adj1" fmla="val 55069"/>
              <a:gd name="adj2" fmla="val -1888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Φαινόμενη (εικονική) απόλυτη θερμοκρασία</a:t>
            </a:r>
            <a:endParaRPr lang="el-GR" dirty="0"/>
          </a:p>
        </p:txBody>
      </p:sp>
      <p:sp>
        <p:nvSpPr>
          <p:cNvPr id="7" name="Rectangular Callout 6"/>
          <p:cNvSpPr/>
          <p:nvPr/>
        </p:nvSpPr>
        <p:spPr>
          <a:xfrm>
            <a:off x="4644008" y="3387477"/>
            <a:ext cx="2631579" cy="648072"/>
          </a:xfrm>
          <a:prstGeom prst="wedgeRectCallout">
            <a:avLst>
              <a:gd name="adj1" fmla="val -48087"/>
              <a:gd name="adj2" fmla="val -2196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Κινηματική επιφανειακή ροή θερμότητας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0646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Τύρβη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C995A-02DD-452B-9795-6A06BBC94BEE}" type="slidenum">
              <a:rPr lang="el-GR" smtClean="0"/>
              <a:pPr/>
              <a:t>28</a:t>
            </a:fld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268760"/>
            <a:ext cx="330835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4676775" cy="567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878" y="3429000"/>
            <a:ext cx="1976753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172844"/>
            <a:ext cx="3203298" cy="141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50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dirty="0" smtClean="0"/>
              <a:t>Τυπικές αποκλίσεις ταχύτητας αέρα στο ΑΟΣ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Για ευσταθές στρώμα αέρα:</a:t>
            </a:r>
          </a:p>
          <a:p>
            <a:endParaRPr lang="el-GR" dirty="0"/>
          </a:p>
          <a:p>
            <a:endParaRPr lang="el-GR" dirty="0" smtClean="0"/>
          </a:p>
          <a:p>
            <a:r>
              <a:rPr lang="el-GR" dirty="0" smtClean="0"/>
              <a:t>Για ουδέτερο αέρα:</a:t>
            </a:r>
          </a:p>
          <a:p>
            <a:endParaRPr lang="el-GR" dirty="0"/>
          </a:p>
          <a:p>
            <a:r>
              <a:rPr lang="el-GR" dirty="0" smtClean="0"/>
              <a:t>Για ασταθές στρώμα αέρα:</a:t>
            </a:r>
            <a:endParaRPr lang="en-US" dirty="0"/>
          </a:p>
          <a:p>
            <a:endParaRPr lang="en-US" dirty="0"/>
          </a:p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C995A-02DD-452B-9795-6A06BBC94BEE}" type="slidenum">
              <a:rPr lang="el-GR" smtClean="0"/>
              <a:pPr/>
              <a:t>29</a:t>
            </a:fld>
            <a:endParaRPr lang="el-G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980728"/>
            <a:ext cx="2880320" cy="1484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780928"/>
            <a:ext cx="197961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541" y="4725144"/>
            <a:ext cx="3298763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98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46063"/>
            <a:ext cx="8460432" cy="504056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Τυρβώδης Κινητική Ενέργεια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Κινητική ενέργεια ανά μονάδα μάζας (μέτρο μέτρησης </a:t>
            </a:r>
            <a:r>
              <a:rPr lang="el-GR" smtClean="0"/>
              <a:t>της τύρβης):</a:t>
            </a:r>
            <a:endParaRPr lang="el-GR" dirty="0" smtClean="0"/>
          </a:p>
          <a:p>
            <a:endParaRPr lang="el-GR" dirty="0" smtClean="0"/>
          </a:p>
          <a:p>
            <a:endParaRPr lang="el-GR" dirty="0" smtClean="0"/>
          </a:p>
          <a:p>
            <a:endParaRPr lang="en-US" dirty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C995A-02DD-452B-9795-6A06BBC94BEE}" type="slidenum">
              <a:rPr lang="el-GR" smtClean="0"/>
              <a:pPr/>
              <a:t>30</a:t>
            </a:fld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83740"/>
            <a:ext cx="5533538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222" y="3717032"/>
            <a:ext cx="6937841" cy="1078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68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1248</TotalTime>
  <Words>1648</Words>
  <Application>Microsoft Office PowerPoint</Application>
  <PresentationFormat>Προβολή στην οθόνη (4:3)</PresentationFormat>
  <Paragraphs>164</Paragraphs>
  <Slides>30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30</vt:i4>
      </vt:variant>
    </vt:vector>
  </HeadingPairs>
  <TitlesOfParts>
    <vt:vector size="36" baseType="lpstr">
      <vt:lpstr>Arial</vt:lpstr>
      <vt:lpstr>Calibri</vt:lpstr>
      <vt:lpstr>Courier New</vt:lpstr>
      <vt:lpstr>Symbol</vt:lpstr>
      <vt:lpstr>Wingdings</vt:lpstr>
      <vt:lpstr>Office Theme</vt:lpstr>
      <vt:lpstr>Περιβαλλοντική Μετεωρολογία και Μοντέλα Ποιότητας αέρα Οριακό στρώμα</vt:lpstr>
      <vt:lpstr>ΑΟΣ: ΟΡΙΣΜΟΣ</vt:lpstr>
      <vt:lpstr>Πρότυπη ατμόσφαιρα </vt:lpstr>
      <vt:lpstr>Ευστάθεια ατμόσφαιρας: Αρχικές έννοιες</vt:lpstr>
      <vt:lpstr>Κανόνες ευστάθειας</vt:lpstr>
      <vt:lpstr>Στρώμα ανάμιξης</vt:lpstr>
      <vt:lpstr>Θερμοκρασιακή αναστροφή</vt:lpstr>
      <vt:lpstr>Είδη θερμοκρασιακής αναστροφής</vt:lpstr>
      <vt:lpstr>ΑΟΣ και συστήματα καιρού </vt:lpstr>
      <vt:lpstr>Δημιουργία μετώπου</vt:lpstr>
      <vt:lpstr>Δομή και εξέλιξη ΑΟΣ</vt:lpstr>
      <vt:lpstr>ΑΟΣ και θερμοκρασία</vt:lpstr>
      <vt:lpstr>ΑΟΣ και θερμοκρασία τη μέρα και τη νύχτα</vt:lpstr>
      <vt:lpstr>Ημερήσια εξέλιξη  προφίλ θερμοκρασίας </vt:lpstr>
      <vt:lpstr>Εποχιακό προφίλ θερμοκρασίας </vt:lpstr>
      <vt:lpstr>Μεταβολή δυναμικής θερμοκρασίας σε ευσταθή ατμόσφαιρα</vt:lpstr>
      <vt:lpstr>Θερμοκρασία στρώματος ανάμιξης</vt:lpstr>
      <vt:lpstr>Ζώνη εφοδιασμού</vt:lpstr>
      <vt:lpstr>Άνεμος</vt:lpstr>
      <vt:lpstr>Προφίλ ανέμου</vt:lpstr>
      <vt:lpstr>Τραχύτητα εδάφους</vt:lpstr>
      <vt:lpstr>Μήκος τραχύτητας</vt:lpstr>
      <vt:lpstr>Κατηγορίες τραχύτητας</vt:lpstr>
      <vt:lpstr>Παρουσίαση του PowerPoint</vt:lpstr>
      <vt:lpstr>Λογαριθμικός νόμος ανέμου σε ουδέτερο ΑΟΣ</vt:lpstr>
      <vt:lpstr>Λογαριθμικός νόμος ανέμου σε ευσταθές ΑΟΣ</vt:lpstr>
      <vt:lpstr>Μήκος Μonin-Obukov</vt:lpstr>
      <vt:lpstr>Τύρβη</vt:lpstr>
      <vt:lpstr>Τυπικές αποκλίσεις ταχύτητας αέρα στο ΑΟΣ</vt:lpstr>
      <vt:lpstr>Τυρβώδης Κινητική Ενέργεια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denia</dc:creator>
  <cp:lastModifiedBy>Denia Kolokotsa</cp:lastModifiedBy>
  <cp:revision>63</cp:revision>
  <dcterms:created xsi:type="dcterms:W3CDTF">2011-07-15T08:10:21Z</dcterms:created>
  <dcterms:modified xsi:type="dcterms:W3CDTF">2015-10-29T09:41:27Z</dcterms:modified>
</cp:coreProperties>
</file>