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B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20" d="100"/>
          <a:sy n="120" d="100"/>
        </p:scale>
        <p:origin x="126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0BC31-CD50-4B76-A73A-017F1835FAD2}" type="datetimeFigureOut">
              <a:rPr lang="el-GR" smtClean="0"/>
              <a:t>26/1/2016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E0DA6-356F-4262-BED4-FE593900A62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2208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F4C40-B950-47A9-A765-7F033A41CC4C}" type="datetimeFigureOut">
              <a:rPr lang="el-GR" smtClean="0"/>
              <a:t>26/1/2016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1AC35-C709-4A07-A837-802B737593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196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l-GR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12477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504056"/>
          </a:xfr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328" y="1052736"/>
            <a:ext cx="8663152" cy="5256584"/>
          </a:xfrm>
        </p:spPr>
        <p:txBody>
          <a:bodyPr/>
          <a:lstStyle>
            <a:lvl1pPr marL="457200" indent="-457200">
              <a:buFont typeface="Wingdings" pitchFamily="2" charset="2"/>
              <a:buChar char="ü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914400" indent="-457200">
              <a:buFont typeface="Wingdings" pitchFamily="2" charset="2"/>
              <a:buChar char="§"/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 marL="1143000" indent="-228600">
              <a:buFont typeface="Courier New" pitchFamily="49" charset="0"/>
              <a:buChar char="o"/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02096" y="6489482"/>
            <a:ext cx="441904" cy="365125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22C995A-02DD-452B-9795-6A06BBC94BEE}" type="slidenum">
              <a:rPr lang="el-GR" smtClean="0"/>
              <a:pPr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2067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251504" cy="752946"/>
          </a:xfr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944724"/>
            <a:ext cx="3816424" cy="4968552"/>
          </a:xfrm>
        </p:spPr>
        <p:txBody>
          <a:bodyPr/>
          <a:lstStyle>
            <a:lvl1pPr marL="342900" indent="-342900">
              <a:buFont typeface="Wingdings" pitchFamily="2" charset="2"/>
              <a:buChar char="ü"/>
              <a:defRPr sz="2800"/>
            </a:lvl1pPr>
            <a:lvl2pPr marL="742950" indent="-285750">
              <a:buFont typeface="Wingdings" pitchFamily="2" charset="2"/>
              <a:buChar char="§"/>
              <a:defRPr sz="2400"/>
            </a:lvl2pPr>
            <a:lvl3pPr marL="1143000" indent="-228600">
              <a:buFont typeface="Courier New" pitchFamily="49" charset="0"/>
              <a:buChar char="o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5976" y="980728"/>
            <a:ext cx="3891904" cy="5112568"/>
          </a:xfrm>
        </p:spPr>
        <p:txBody>
          <a:bodyPr/>
          <a:lstStyle>
            <a:lvl1pPr marL="342900" indent="-342900">
              <a:buFont typeface="Wingdings" pitchFamily="2" charset="2"/>
              <a:buChar char="ü"/>
              <a:defRPr sz="2800"/>
            </a:lvl1pPr>
            <a:lvl2pPr marL="742950" indent="-285750">
              <a:buFont typeface="Wingdings" pitchFamily="2" charset="2"/>
              <a:buChar char="§"/>
              <a:defRPr sz="2400"/>
            </a:lvl2pPr>
            <a:lvl3pPr marL="1143000" indent="-228600">
              <a:buFont typeface="Courier New" pitchFamily="49" charset="0"/>
              <a:buChar char="o"/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pic>
        <p:nvPicPr>
          <p:cNvPr id="11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168" y="6289059"/>
            <a:ext cx="386719" cy="564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 userDrawn="1"/>
        </p:nvSpPr>
        <p:spPr>
          <a:xfrm>
            <a:off x="511958" y="648405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61935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4082"/>
          </a:xfrm>
          <a:prstGeom prst="rect">
            <a:avLst/>
          </a:prstGeom>
          <a:gradFill flip="none" rotWithShape="1">
            <a:gsLst>
              <a:gs pos="0">
                <a:srgbClr val="86B2D9">
                  <a:shade val="30000"/>
                  <a:satMod val="115000"/>
                </a:srgbClr>
              </a:gs>
              <a:gs pos="50000">
                <a:srgbClr val="86B2D9">
                  <a:shade val="67500"/>
                  <a:satMod val="115000"/>
                </a:srgbClr>
              </a:gs>
              <a:gs pos="100000">
                <a:srgbClr val="86B2D9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764704"/>
            <a:ext cx="8502204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53336"/>
            <a:ext cx="9180512" cy="404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168" y="6289059"/>
            <a:ext cx="386719" cy="564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5200726"/>
            <a:ext cx="3528392" cy="165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lang="el-GR" sz="4400" kern="1200" dirty="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44825"/>
            <a:ext cx="7774632" cy="1755626"/>
          </a:xfrm>
        </p:spPr>
        <p:txBody>
          <a:bodyPr>
            <a:normAutofit/>
          </a:bodyPr>
          <a:lstStyle/>
          <a:p>
            <a:r>
              <a:rPr lang="el-GR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Περιβαλλοντική Μετεωρολογία και Μοντέλα Ποιότητας αέρα</a:t>
            </a:r>
            <a:br>
              <a:rPr lang="el-GR" sz="36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el-GR" sz="3100" dirty="0" smtClean="0">
                <a:solidFill>
                  <a:srgbClr val="FF0000"/>
                </a:solidFill>
              </a:rPr>
              <a:t>Επαναληπτικό Μάθημα</a:t>
            </a:r>
            <a:endParaRPr lang="el-GR" sz="31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838944"/>
          </a:xfrm>
        </p:spPr>
        <p:txBody>
          <a:bodyPr>
            <a:norm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0923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Άσκηση 1-Θέμα Σεπτέμβριος 2015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l-GR" dirty="0"/>
              <a:t>Κατά τις πρώτες πρωινές ώρες πραγματοποιείται σε μια περιοχή ραδιοβόλιση, για την οποία γνωρίζουμε τα εξής δεδομένα:</a:t>
            </a:r>
          </a:p>
          <a:p>
            <a:pPr lvl="0"/>
            <a:r>
              <a:rPr lang="el-GR" dirty="0"/>
              <a:t>Η έναρξη της ραδιοβόλισης από το έδαφος γίνεται στις 7:00.</a:t>
            </a:r>
          </a:p>
          <a:p>
            <a:pPr lvl="0"/>
            <a:r>
              <a:rPr lang="el-GR" dirty="0"/>
              <a:t>Στις 10:00, η ραδιοβολίδα έχει ανέλθει σε ύψος </a:t>
            </a:r>
            <a:r>
              <a:rPr lang="en-US" dirty="0"/>
              <a:t>z</a:t>
            </a:r>
            <a:r>
              <a:rPr lang="el-GR" baseline="-25000" dirty="0"/>
              <a:t>1</a:t>
            </a:r>
            <a:r>
              <a:rPr lang="el-GR" dirty="0"/>
              <a:t>, όπου η τιμή της θερμοκρασίας είναι θ</a:t>
            </a:r>
            <a:r>
              <a:rPr lang="el-GR" baseline="-25000" dirty="0"/>
              <a:t>1</a:t>
            </a:r>
            <a:r>
              <a:rPr lang="el-GR" dirty="0"/>
              <a:t>.</a:t>
            </a:r>
          </a:p>
          <a:p>
            <a:pPr lvl="0"/>
            <a:r>
              <a:rPr lang="el-GR" dirty="0"/>
              <a:t>Στο τέλος της ραδιοβόλισης (14:00), το ύψος αναμίξεως είναι 1000</a:t>
            </a:r>
            <a:r>
              <a:rPr lang="en-US" dirty="0"/>
              <a:t>m</a:t>
            </a:r>
            <a:r>
              <a:rPr lang="el-GR" dirty="0"/>
              <a:t> και η τιμή της δυναμικής θερμοκρασίας είναι 20 </a:t>
            </a:r>
            <a:r>
              <a:rPr lang="el-GR" baseline="30000" dirty="0"/>
              <a:t>ο</a:t>
            </a:r>
            <a:r>
              <a:rPr lang="en-US" dirty="0"/>
              <a:t>C</a:t>
            </a:r>
            <a:r>
              <a:rPr lang="el-GR" dirty="0"/>
              <a:t>.</a:t>
            </a:r>
          </a:p>
          <a:p>
            <a:pPr lvl="0"/>
            <a:r>
              <a:rPr lang="el-GR" dirty="0"/>
              <a:t>Από 10:00 έως 14:00, η τιμή της δυναμικής θερμοκρασίας έχει αυξηθεί κατά 2</a:t>
            </a:r>
            <a:r>
              <a:rPr lang="el-GR" baseline="30000" dirty="0"/>
              <a:t> ο</a:t>
            </a:r>
            <a:r>
              <a:rPr lang="en-US" dirty="0"/>
              <a:t>C</a:t>
            </a:r>
            <a:r>
              <a:rPr lang="el-GR" dirty="0"/>
              <a:t> και η αντίστοιχη συσσωρευμένη θέρμανση (σε κινηματική μορφή) ισούται με 1600 Κ</a:t>
            </a:r>
            <a:r>
              <a:rPr lang="el-GR" b="1" baseline="30000" dirty="0"/>
              <a:t>. </a:t>
            </a:r>
            <a:r>
              <a:rPr lang="en-US" dirty="0"/>
              <a:t>m</a:t>
            </a:r>
            <a:r>
              <a:rPr lang="el-GR" dirty="0"/>
              <a:t>.</a:t>
            </a:r>
          </a:p>
          <a:p>
            <a:r>
              <a:rPr lang="el-GR" dirty="0"/>
              <a:t>Να υπολογιστεί η τιμή της δυναμικής θερμοκρασίας </a:t>
            </a:r>
            <a:r>
              <a:rPr lang="el-GR" dirty="0" err="1"/>
              <a:t>θ</a:t>
            </a:r>
            <a:r>
              <a:rPr lang="el-GR" baseline="-25000" dirty="0" err="1"/>
              <a:t>ο</a:t>
            </a:r>
            <a:r>
              <a:rPr lang="el-GR" dirty="0"/>
              <a:t> στο έδαφος κατά την έναρξη της ραδιοβόλισης, εάν γνωρίζουμε ότι η νυκτερινή επιφανειακή ροή θερμότητας πάνω από τη συγκεκριμένη περιοχή μετρήθηκε ίση προς -80</a:t>
            </a:r>
            <a:r>
              <a:rPr lang="en-US" dirty="0"/>
              <a:t>W</a:t>
            </a:r>
            <a:r>
              <a:rPr lang="el-GR" dirty="0"/>
              <a:t>/</a:t>
            </a:r>
            <a:r>
              <a:rPr lang="en-US" dirty="0"/>
              <a:t>m</a:t>
            </a:r>
            <a:r>
              <a:rPr lang="el-GR" baseline="30000" dirty="0"/>
              <a:t>2</a:t>
            </a:r>
            <a:r>
              <a:rPr lang="el-GR" dirty="0"/>
              <a:t>. Να θεωρηθεί ότι η ολική συσσωρευμένη ημερήσια θέρμανση (σε κινηματική μορφή) που υπολογίζεται μέσω της ραδιοβόλισης ισούται σε απόλυτη τιμή με την ολική ψύξη (σε κινηματική μορφή) κατά τη διάρκεια της νύχτας (διάρκειας 10</a:t>
            </a:r>
            <a:r>
              <a:rPr lang="en-US" dirty="0"/>
              <a:t>h</a:t>
            </a:r>
            <a:r>
              <a:rPr lang="el-GR" dirty="0"/>
              <a:t>). Δίνεται </a:t>
            </a:r>
            <a:r>
              <a:rPr lang="en-US" dirty="0" err="1"/>
              <a:t>C</a:t>
            </a:r>
            <a:r>
              <a:rPr lang="en-US" baseline="-25000" dirty="0" err="1"/>
              <a:t>p</a:t>
            </a:r>
            <a:r>
              <a:rPr lang="el-GR" dirty="0"/>
              <a:t>ρ=1231 (</a:t>
            </a:r>
            <a:r>
              <a:rPr lang="en-US" dirty="0"/>
              <a:t>W</a:t>
            </a:r>
            <a:r>
              <a:rPr lang="el-GR" dirty="0"/>
              <a:t>/</a:t>
            </a:r>
            <a:r>
              <a:rPr lang="en-US" dirty="0"/>
              <a:t>m</a:t>
            </a:r>
            <a:r>
              <a:rPr lang="el-GR" baseline="30000" dirty="0"/>
              <a:t>2</a:t>
            </a:r>
            <a:r>
              <a:rPr lang="el-GR" dirty="0"/>
              <a:t>)/( Κ</a:t>
            </a:r>
            <a:r>
              <a:rPr lang="el-GR" b="1" baseline="30000" dirty="0"/>
              <a:t>. </a:t>
            </a:r>
            <a:r>
              <a:rPr lang="en-US" dirty="0"/>
              <a:t>m</a:t>
            </a:r>
            <a:r>
              <a:rPr lang="el-GR" dirty="0"/>
              <a:t>/</a:t>
            </a:r>
            <a:r>
              <a:rPr lang="en-US" dirty="0"/>
              <a:t>s</a:t>
            </a:r>
            <a:r>
              <a:rPr lang="el-GR" dirty="0"/>
              <a:t>).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2610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 smtClean="0"/>
              <a:t>Ασκηση</a:t>
            </a:r>
            <a:r>
              <a:rPr lang="el-GR" dirty="0" smtClean="0"/>
              <a:t> 2: Διάγραμμα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dirty="0"/>
              <a:t>Αέρας  βρίσκεται σε ύψος που αντιστοιχεί σε πίεση 100</a:t>
            </a:r>
            <a:r>
              <a:rPr lang="en-US" dirty="0" err="1"/>
              <a:t>kPa</a:t>
            </a:r>
            <a:r>
              <a:rPr lang="el-GR" dirty="0"/>
              <a:t> έχει θερμοκρασία </a:t>
            </a:r>
            <a:r>
              <a:rPr lang="el-GR" dirty="0" smtClean="0"/>
              <a:t>35°</a:t>
            </a:r>
            <a:r>
              <a:rPr lang="en-US" dirty="0"/>
              <a:t>C</a:t>
            </a:r>
            <a:r>
              <a:rPr lang="el-GR" dirty="0"/>
              <a:t> και </a:t>
            </a:r>
            <a:r>
              <a:rPr lang="el-GR" dirty="0" smtClean="0"/>
              <a:t>σχετική υγρασία 25% (Θέση 1). Ο αέρας ανεβαίνει </a:t>
            </a:r>
            <a:r>
              <a:rPr lang="el-GR" dirty="0" err="1"/>
              <a:t>αδιαβατικά</a:t>
            </a:r>
            <a:r>
              <a:rPr lang="el-GR" dirty="0"/>
              <a:t> σε ύψος που αντιστοιχεί σε πίεση </a:t>
            </a:r>
            <a:r>
              <a:rPr lang="el-GR" dirty="0" smtClean="0"/>
              <a:t>45kPa </a:t>
            </a:r>
            <a:r>
              <a:rPr lang="el-GR" dirty="0"/>
              <a:t>(Θέση 2) όπου και βρίσκεται το άνω μέρος νέφους. Ο αέρας ψύχεται λόγω ακτινοβολίας κατά </a:t>
            </a:r>
            <a:r>
              <a:rPr lang="el-GR" dirty="0" smtClean="0"/>
              <a:t>10Κ </a:t>
            </a:r>
            <a:r>
              <a:rPr lang="el-GR" dirty="0"/>
              <a:t>(Θέση 3). Να βρεθεί το επίπεδο συμπύκνωσης (</a:t>
            </a:r>
            <a:r>
              <a:rPr lang="en-US" dirty="0"/>
              <a:t>Lift Condensation Level</a:t>
            </a:r>
            <a:r>
              <a:rPr lang="el-GR" dirty="0"/>
              <a:t>) του αέρα αυτού και να αποτυπωθεί στο </a:t>
            </a:r>
            <a:r>
              <a:rPr lang="el-GR" dirty="0" err="1"/>
              <a:t>θερμοδυναμικό</a:t>
            </a:r>
            <a:r>
              <a:rPr lang="el-GR" dirty="0"/>
              <a:t> </a:t>
            </a:r>
            <a:r>
              <a:rPr lang="el-GR" dirty="0" smtClean="0"/>
              <a:t>διάγραμμα. Να </a:t>
            </a:r>
            <a:r>
              <a:rPr lang="el-GR" dirty="0"/>
              <a:t>υπολογιστούν η θερμοκρασία, η σχετική υγρασία, το σημείο δρόσου, ο λόγος υδρατμών, ο λόγος κορεσμένων υδρατμών, και η σχετική υγρασία για την αρχική θέση καθώς και τις Θέσεις 1, 2 και 3. Επίσης να υπολογιστεί το ύψος του άνω μέρους του νέφους.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7710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Πλήρες </a:t>
            </a:r>
            <a:r>
              <a:rPr lang="el-GR" dirty="0" err="1" smtClean="0"/>
              <a:t>θερμοδυναμικό</a:t>
            </a:r>
            <a:r>
              <a:rPr lang="el-GR" dirty="0" smtClean="0"/>
              <a:t> διάγραμμα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980728"/>
            <a:ext cx="6876929" cy="5530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300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 smtClean="0"/>
              <a:t>Ασκηση</a:t>
            </a:r>
            <a:r>
              <a:rPr lang="el-GR" dirty="0" smtClean="0"/>
              <a:t> 3: Σεπτέμβριος 2015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 </a:t>
            </a:r>
            <a:r>
              <a:rPr lang="el-GR" dirty="0" smtClean="0"/>
              <a:t>Δίνεται </a:t>
            </a:r>
            <a:r>
              <a:rPr lang="el-GR" dirty="0"/>
              <a:t>η </a:t>
            </a:r>
            <a:r>
              <a:rPr lang="el-GR" dirty="0" err="1"/>
              <a:t>ραδιοβόληση</a:t>
            </a:r>
            <a:r>
              <a:rPr lang="el-GR" dirty="0"/>
              <a:t> του Σχήματος </a:t>
            </a:r>
            <a:r>
              <a:rPr lang="el-GR" dirty="0" smtClean="0"/>
              <a:t>. </a:t>
            </a:r>
            <a:r>
              <a:rPr lang="el-GR" dirty="0"/>
              <a:t>Να κριθεί η ευστάθεια της ατμόσφαιρας με την μέθοδο </a:t>
            </a:r>
            <a:r>
              <a:rPr lang="en-GB" dirty="0"/>
              <a:t>non local. </a:t>
            </a:r>
            <a:r>
              <a:rPr lang="el-GR" dirty="0"/>
              <a:t>Για τις θέσεις να υπολογιστεί η δυναμική θερμοκρασία της </a:t>
            </a:r>
            <a:r>
              <a:rPr lang="el-GR" dirty="0" err="1"/>
              <a:t>ραδιοβόλησης</a:t>
            </a:r>
            <a:r>
              <a:rPr lang="el-GR" dirty="0"/>
              <a:t> στα 100, 90, 85 και 80 </a:t>
            </a:r>
            <a:r>
              <a:rPr lang="en-GB" dirty="0" err="1"/>
              <a:t>kPa</a:t>
            </a:r>
            <a:r>
              <a:rPr lang="en-GB" dirty="0"/>
              <a:t> </a:t>
            </a:r>
            <a:r>
              <a:rPr lang="el-GR" dirty="0"/>
              <a:t>με τη βοήθεια του διαγράμματος.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0020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4" name="Θέση περιεχομένου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55676" y="-918255"/>
            <a:ext cx="5832649" cy="86409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6794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 smtClean="0"/>
              <a:t>Ασκηση</a:t>
            </a:r>
            <a:r>
              <a:rPr lang="el-GR" dirty="0" smtClean="0"/>
              <a:t> 4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>
          <a:xfrm>
            <a:off x="683568" y="1052736"/>
            <a:ext cx="7708328" cy="5112568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Στον παρακάτω </a:t>
            </a:r>
            <a:r>
              <a:rPr lang="el-GR" dirty="0" err="1"/>
              <a:t>ισοβαρικό</a:t>
            </a:r>
            <a:r>
              <a:rPr lang="el-GR" dirty="0"/>
              <a:t> χάρτη </a:t>
            </a:r>
            <a:r>
              <a:rPr lang="el-GR" dirty="0" smtClean="0"/>
              <a:t>έχει </a:t>
            </a:r>
            <a:r>
              <a:rPr lang="el-GR" dirty="0"/>
              <a:t>σχεδιαστεί η διεύθυνση του ανέμου στα σημεία Α, Β και Γ. Να υπολογιστούν:</a:t>
            </a:r>
            <a:endParaRPr lang="el-GR" b="1" dirty="0"/>
          </a:p>
          <a:p>
            <a:pPr lvl="0"/>
            <a:r>
              <a:rPr lang="el-GR" dirty="0"/>
              <a:t>Στο σημείο Α, οι δυνάμεις βαροβαθμίδας και </a:t>
            </a:r>
            <a:r>
              <a:rPr lang="en-US" dirty="0"/>
              <a:t>Coriolis</a:t>
            </a:r>
            <a:r>
              <a:rPr lang="el-GR" dirty="0"/>
              <a:t>.</a:t>
            </a:r>
            <a:endParaRPr lang="el-GR" b="1" dirty="0"/>
          </a:p>
          <a:p>
            <a:pPr lvl="0"/>
            <a:r>
              <a:rPr lang="el-GR" dirty="0"/>
              <a:t>Στο σημείο Β, η φυγόκεντρος δύναμη. </a:t>
            </a:r>
            <a:endParaRPr lang="el-GR" b="1" dirty="0"/>
          </a:p>
          <a:p>
            <a:pPr lvl="0"/>
            <a:r>
              <a:rPr lang="el-GR" dirty="0"/>
              <a:t>Στο σημείο Γ, η δύναμη τριβής. </a:t>
            </a:r>
            <a:endParaRPr lang="el-GR" b="1" dirty="0"/>
          </a:p>
          <a:p>
            <a:r>
              <a:rPr lang="el-GR" dirty="0"/>
              <a:t>Δίνεται ότι το μέτρο της ταχύτητας του ανέμου στα σημεία Α, Β και Γ είναι αντίστοιχα 4</a:t>
            </a:r>
            <a:r>
              <a:rPr lang="en-US" dirty="0"/>
              <a:t>m</a:t>
            </a:r>
            <a:r>
              <a:rPr lang="el-GR" dirty="0"/>
              <a:t>/</a:t>
            </a:r>
            <a:r>
              <a:rPr lang="en-US" dirty="0"/>
              <a:t>s</a:t>
            </a:r>
            <a:r>
              <a:rPr lang="el-GR" dirty="0"/>
              <a:t>, 8</a:t>
            </a:r>
            <a:r>
              <a:rPr lang="en-US" dirty="0"/>
              <a:t>m</a:t>
            </a:r>
            <a:r>
              <a:rPr lang="el-GR" dirty="0"/>
              <a:t>/</a:t>
            </a:r>
            <a:r>
              <a:rPr lang="en-US" dirty="0"/>
              <a:t>s</a:t>
            </a:r>
            <a:r>
              <a:rPr lang="el-GR" dirty="0"/>
              <a:t> και 15</a:t>
            </a:r>
            <a:r>
              <a:rPr lang="en-US" dirty="0"/>
              <a:t>m</a:t>
            </a:r>
            <a:r>
              <a:rPr lang="el-GR" dirty="0"/>
              <a:t>/</a:t>
            </a:r>
            <a:r>
              <a:rPr lang="en-US" dirty="0"/>
              <a:t>s</a:t>
            </a:r>
            <a:r>
              <a:rPr lang="el-GR" dirty="0"/>
              <a:t> (σε απόλυτες τιμές). Η απόσταση μεταξύ δύο ισοβαρών είναι 150</a:t>
            </a:r>
            <a:r>
              <a:rPr lang="en-US" dirty="0"/>
              <a:t>km</a:t>
            </a:r>
            <a:r>
              <a:rPr lang="el-GR" dirty="0"/>
              <a:t>, ενώ η απόσταση από το Α έως το κέντρο της τροχιάς είναι 450</a:t>
            </a:r>
            <a:r>
              <a:rPr lang="en-US" dirty="0"/>
              <a:t>km</a:t>
            </a:r>
            <a:r>
              <a:rPr lang="el-GR" dirty="0"/>
              <a:t>. Η τιμή της πίεσης στα σημεία Α και Γ είναι 100</a:t>
            </a:r>
            <a:r>
              <a:rPr lang="en-US" dirty="0" err="1"/>
              <a:t>kPa</a:t>
            </a:r>
            <a:r>
              <a:rPr lang="el-GR" dirty="0"/>
              <a:t>. Οι ισοβαρείς έχουν σχεδιαστεί ανά 6</a:t>
            </a:r>
            <a:r>
              <a:rPr lang="en-US" dirty="0" err="1"/>
              <a:t>kPa</a:t>
            </a:r>
            <a:r>
              <a:rPr lang="el-GR" dirty="0"/>
              <a:t>. Να θεωρηθεί ότι οι τυρβώδεις αναταράξεις του αέρα προκαλούνται από τη </a:t>
            </a:r>
            <a:r>
              <a:rPr lang="el-GR" dirty="0" err="1"/>
              <a:t>διατμητική</a:t>
            </a:r>
            <a:r>
              <a:rPr lang="el-GR" dirty="0"/>
              <a:t> τάση του ανέμου.  </a:t>
            </a:r>
          </a:p>
          <a:p>
            <a:r>
              <a:rPr lang="el-GR" dirty="0"/>
              <a:t>Δίνονται επίσης: πυκνότητα αέρα=1,2</a:t>
            </a:r>
            <a:r>
              <a:rPr lang="en-US" dirty="0"/>
              <a:t>kg</a:t>
            </a:r>
            <a:r>
              <a:rPr lang="el-GR" dirty="0"/>
              <a:t>/</a:t>
            </a:r>
            <a:r>
              <a:rPr lang="en-US" dirty="0"/>
              <a:t>m</a:t>
            </a:r>
            <a:r>
              <a:rPr lang="el-GR" baseline="30000" dirty="0"/>
              <a:t>3</a:t>
            </a:r>
            <a:r>
              <a:rPr lang="el-GR" dirty="0"/>
              <a:t>, γωνιακή ταχύτητα περιστροφής της Γης=0,729 ∙10</a:t>
            </a:r>
            <a:r>
              <a:rPr lang="el-GR" baseline="30000" dirty="0"/>
              <a:t>-4</a:t>
            </a:r>
            <a:r>
              <a:rPr lang="el-GR" dirty="0"/>
              <a:t> </a:t>
            </a:r>
            <a:r>
              <a:rPr lang="en-US" dirty="0"/>
              <a:t>s</a:t>
            </a:r>
            <a:r>
              <a:rPr lang="el-GR" baseline="30000" dirty="0"/>
              <a:t>-1</a:t>
            </a:r>
            <a:r>
              <a:rPr lang="el-GR" dirty="0"/>
              <a:t>, γεωγραφικό πλάτος=45 °Ν, συντελεστής τριβής=0,001, ύψος αναμίξεως=1000</a:t>
            </a:r>
            <a:r>
              <a:rPr lang="en-US" dirty="0"/>
              <a:t>m</a:t>
            </a:r>
            <a:r>
              <a:rPr lang="el-GR" dirty="0"/>
              <a:t>. </a:t>
            </a:r>
          </a:p>
          <a:p>
            <a:r>
              <a:rPr lang="el-GR" dirty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1505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14" name="Θέση περιεχομένου 1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5157" y="1351262"/>
            <a:ext cx="6611461" cy="465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484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</TotalTime>
  <Words>531</Words>
  <Application>Microsoft Office PowerPoint</Application>
  <PresentationFormat>Προβολή στην οθόνη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3" baseType="lpstr">
      <vt:lpstr>Arial</vt:lpstr>
      <vt:lpstr>Calibri</vt:lpstr>
      <vt:lpstr>Courier New</vt:lpstr>
      <vt:lpstr>Wingdings</vt:lpstr>
      <vt:lpstr>Office Theme</vt:lpstr>
      <vt:lpstr>Περιβαλλοντική Μετεωρολογία και Μοντέλα Ποιότητας αέρα Επαναληπτικό Μάθημα</vt:lpstr>
      <vt:lpstr>Άσκηση 1-Θέμα Σεπτέμβριος 2015</vt:lpstr>
      <vt:lpstr>Ασκηση 2: Διάγραμμα</vt:lpstr>
      <vt:lpstr>Πλήρες θερμοδυναμικό διάγραμμα</vt:lpstr>
      <vt:lpstr>Ασκηση 3: Σεπτέμβριος 2015</vt:lpstr>
      <vt:lpstr>Παρουσίαση του PowerPoint</vt:lpstr>
      <vt:lpstr>Ασκηση 4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denia</dc:creator>
  <cp:lastModifiedBy>Denia Kolokotsa</cp:lastModifiedBy>
  <cp:revision>71</cp:revision>
  <dcterms:created xsi:type="dcterms:W3CDTF">2011-07-15T08:10:21Z</dcterms:created>
  <dcterms:modified xsi:type="dcterms:W3CDTF">2016-01-26T11:30:02Z</dcterms:modified>
</cp:coreProperties>
</file>